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64" r:id="rId3"/>
    <p:sldId id="261" r:id="rId4"/>
    <p:sldId id="263" r:id="rId5"/>
    <p:sldId id="265" r:id="rId6"/>
    <p:sldId id="267" r:id="rId7"/>
    <p:sldId id="268" r:id="rId8"/>
    <p:sldId id="270" r:id="rId9"/>
    <p:sldId id="271" r:id="rId10"/>
    <p:sldId id="272" r:id="rId11"/>
    <p:sldId id="273" r:id="rId12"/>
    <p:sldId id="269" r:id="rId13"/>
    <p:sldId id="274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1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10307-B5FC-4E7A-80C5-9837FAADF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063E00A-28C6-456D-A8F0-CD179C7A35A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0" y="4763"/>
            <a:ext cx="12339687" cy="6853237"/>
          </a:xfrm>
        </p:spPr>
      </p:pic>
    </p:spTree>
    <p:extLst>
      <p:ext uri="{BB962C8B-B14F-4D97-AF65-F5344CB8AC3E}">
        <p14:creationId xmlns:p14="http://schemas.microsoft.com/office/powerpoint/2010/main" val="28528724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11">
            <a:extLst>
              <a:ext uri="{FF2B5EF4-FFF2-40B4-BE49-F238E27FC236}">
                <a16:creationId xmlns:a16="http://schemas.microsoft.com/office/drawing/2014/main" id="{DD024F47-B558-45FF-B2CA-42089731B1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0"/>
            <a:ext cx="12191999" cy="685973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E8997BB-734E-4E53-9BC4-2EE2A7C417E7}"/>
              </a:ext>
            </a:extLst>
          </p:cNvPr>
          <p:cNvSpPr/>
          <p:nvPr/>
        </p:nvSpPr>
        <p:spPr>
          <a:xfrm>
            <a:off x="3001017" y="486257"/>
            <a:ext cx="68327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Perangkat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Pengadaan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Barang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Jasa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801F72D-DB31-4241-8862-08A0D0C7DB32}"/>
              </a:ext>
            </a:extLst>
          </p:cNvPr>
          <p:cNvSpPr/>
          <p:nvPr/>
        </p:nvSpPr>
        <p:spPr>
          <a:xfrm>
            <a:off x="635000" y="2425700"/>
            <a:ext cx="2366017" cy="787400"/>
          </a:xfrm>
          <a:prstGeom prst="roundRect">
            <a:avLst/>
          </a:prstGeom>
          <a:solidFill>
            <a:schemeClr val="tx2">
              <a:lumMod val="75000"/>
            </a:schemeClr>
          </a:solidFill>
          <a:ln w="25400">
            <a:solidFill>
              <a:srgbClr val="FFFF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POKJA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03B952B-0BAC-4238-8A75-0E1019DA8714}"/>
              </a:ext>
            </a:extLst>
          </p:cNvPr>
          <p:cNvSpPr/>
          <p:nvPr/>
        </p:nvSpPr>
        <p:spPr>
          <a:xfrm>
            <a:off x="3926207" y="2123294"/>
            <a:ext cx="7340600" cy="14377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9875" indent="-269875" algn="just">
              <a:defRPr/>
            </a:pPr>
            <a:r>
              <a:rPr lang="id-ID" sz="2000" b="1" dirty="0"/>
              <a:t>1. </a:t>
            </a:r>
            <a:r>
              <a:rPr lang="en-US" sz="2000" b="1" dirty="0">
                <a:solidFill>
                  <a:schemeClr val="bg1"/>
                </a:solidFill>
              </a:rPr>
              <a:t>M</a:t>
            </a:r>
            <a:r>
              <a:rPr lang="id-ID" sz="2000" b="1" dirty="0">
                <a:solidFill>
                  <a:schemeClr val="bg1"/>
                </a:solidFill>
              </a:rPr>
              <a:t>elaksanakan proses pem</a:t>
            </a:r>
            <a:r>
              <a:rPr lang="en-US" altLang="id-ID" sz="2000" b="1" dirty="0" err="1">
                <a:solidFill>
                  <a:schemeClr val="bg1"/>
                </a:solidFill>
              </a:rPr>
              <a:t>i</a:t>
            </a:r>
            <a:r>
              <a:rPr lang="id-ID" sz="2000" b="1" dirty="0">
                <a:solidFill>
                  <a:schemeClr val="bg1"/>
                </a:solidFill>
              </a:rPr>
              <a:t>lihan </a:t>
            </a:r>
            <a:r>
              <a:rPr lang="en-US" sz="2000" b="1" dirty="0" err="1">
                <a:solidFill>
                  <a:schemeClr val="bg1"/>
                </a:solidFill>
              </a:rPr>
              <a:t>penyedia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barang</a:t>
            </a:r>
            <a:r>
              <a:rPr lang="en-US" sz="2000" b="1" dirty="0">
                <a:solidFill>
                  <a:schemeClr val="bg1"/>
                </a:solidFill>
              </a:rPr>
              <a:t>/</a:t>
            </a:r>
            <a:r>
              <a:rPr lang="en-US" sz="2000" b="1" dirty="0" err="1">
                <a:solidFill>
                  <a:schemeClr val="bg1"/>
                </a:solidFill>
              </a:rPr>
              <a:t>jasa</a:t>
            </a:r>
            <a:endParaRPr lang="id-ID" sz="2000" b="1" dirty="0">
              <a:solidFill>
                <a:schemeClr val="bg1"/>
              </a:solidFill>
            </a:endParaRPr>
          </a:p>
          <a:p>
            <a:pPr algn="just">
              <a:defRPr/>
            </a:pPr>
            <a:r>
              <a:rPr lang="id-ID" sz="2000" b="1" dirty="0">
                <a:solidFill>
                  <a:schemeClr val="bg1"/>
                </a:solidFill>
              </a:rPr>
              <a:t>2. Menetapkan penyedia </a:t>
            </a:r>
            <a:r>
              <a:rPr lang="en-US" sz="2000" b="1" dirty="0" err="1">
                <a:solidFill>
                  <a:schemeClr val="bg1"/>
                </a:solidFill>
              </a:rPr>
              <a:t>barang</a:t>
            </a:r>
            <a:r>
              <a:rPr lang="en-US" sz="2000" b="1" dirty="0">
                <a:solidFill>
                  <a:schemeClr val="bg1"/>
                </a:solidFill>
              </a:rPr>
              <a:t>/</a:t>
            </a:r>
            <a:r>
              <a:rPr lang="en-US" sz="2000" b="1" dirty="0" err="1">
                <a:solidFill>
                  <a:schemeClr val="bg1"/>
                </a:solidFill>
              </a:rPr>
              <a:t>jasa</a:t>
            </a:r>
            <a:endParaRPr lang="id-ID" sz="2000" b="1" dirty="0">
              <a:solidFill>
                <a:schemeClr val="bg1"/>
              </a:solidFill>
            </a:endParaRPr>
          </a:p>
          <a:p>
            <a:pPr algn="just">
              <a:defRPr/>
            </a:pPr>
            <a:r>
              <a:rPr lang="id-ID" sz="2000" b="1" dirty="0">
                <a:solidFill>
                  <a:schemeClr val="bg1"/>
                </a:solidFill>
              </a:rPr>
              <a:t>3. Menjawab sanggahan</a:t>
            </a:r>
            <a:endParaRPr lang="id-ID" sz="2000" dirty="0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BEBCD9E8-C826-4C26-9A0C-A00C943A9FA0}"/>
              </a:ext>
            </a:extLst>
          </p:cNvPr>
          <p:cNvSpPr/>
          <p:nvPr/>
        </p:nvSpPr>
        <p:spPr>
          <a:xfrm>
            <a:off x="3139762" y="2557790"/>
            <a:ext cx="647700" cy="5232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6F2443C-C8B1-4765-A225-427C00108A6E}"/>
              </a:ext>
            </a:extLst>
          </p:cNvPr>
          <p:cNvSpPr/>
          <p:nvPr/>
        </p:nvSpPr>
        <p:spPr>
          <a:xfrm>
            <a:off x="635000" y="4315062"/>
            <a:ext cx="2366017" cy="787400"/>
          </a:xfrm>
          <a:prstGeom prst="roundRect">
            <a:avLst/>
          </a:prstGeom>
          <a:solidFill>
            <a:schemeClr val="tx2">
              <a:lumMod val="75000"/>
            </a:schemeClr>
          </a:solidFill>
          <a:ln w="25400">
            <a:solidFill>
              <a:srgbClr val="FFFF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/>
              <a:t>Pejabat</a:t>
            </a:r>
            <a:r>
              <a:rPr lang="en-US" sz="2800" b="1" dirty="0"/>
              <a:t> Pengadaan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3E1BC40-DC36-4DA7-8869-8C0C32944A1D}"/>
              </a:ext>
            </a:extLst>
          </p:cNvPr>
          <p:cNvSpPr/>
          <p:nvPr/>
        </p:nvSpPr>
        <p:spPr>
          <a:xfrm>
            <a:off x="3926207" y="4012656"/>
            <a:ext cx="7340600" cy="14377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just">
              <a:buFont typeface="+mj-lt"/>
              <a:buAutoNum type="arabicPeriod"/>
              <a:defRPr/>
            </a:pPr>
            <a:r>
              <a:rPr lang="en-US" altLang="id-ID" sz="2000" b="1" dirty="0">
                <a:solidFill>
                  <a:schemeClr val="bg1"/>
                </a:solidFill>
              </a:rPr>
              <a:t>M</a:t>
            </a:r>
            <a:r>
              <a:rPr lang="id-ID" sz="2000" b="1" dirty="0">
                <a:solidFill>
                  <a:schemeClr val="bg1"/>
                </a:solidFill>
              </a:rPr>
              <a:t>elaksanakan proses pem</a:t>
            </a:r>
            <a:r>
              <a:rPr lang="en-US" altLang="id-ID" sz="2000" b="1" dirty="0" err="1">
                <a:solidFill>
                  <a:schemeClr val="bg1"/>
                </a:solidFill>
              </a:rPr>
              <a:t>ilihan</a:t>
            </a:r>
            <a:r>
              <a:rPr lang="en-US" altLang="id-ID" sz="2000" b="1" dirty="0">
                <a:solidFill>
                  <a:schemeClr val="bg1"/>
                </a:solidFill>
              </a:rPr>
              <a:t> Pengadaan </a:t>
            </a:r>
            <a:r>
              <a:rPr lang="en-US" altLang="id-ID" sz="2000" b="1" dirty="0" err="1">
                <a:solidFill>
                  <a:schemeClr val="bg1"/>
                </a:solidFill>
              </a:rPr>
              <a:t>langsung</a:t>
            </a:r>
            <a:endParaRPr lang="en-US" altLang="id-ID" sz="2000" b="1" dirty="0">
              <a:solidFill>
                <a:schemeClr val="bg1"/>
              </a:solidFill>
            </a:endParaRPr>
          </a:p>
          <a:p>
            <a:pPr marL="457200" indent="-457200" algn="just">
              <a:buFont typeface="+mj-lt"/>
              <a:buAutoNum type="arabicPeriod"/>
              <a:defRPr/>
            </a:pPr>
            <a:r>
              <a:rPr lang="id-ID" sz="2000" b="1" dirty="0">
                <a:solidFill>
                  <a:schemeClr val="bg1"/>
                </a:solidFill>
              </a:rPr>
              <a:t>Menetapkan penyedia</a:t>
            </a:r>
            <a:endParaRPr lang="en-US" sz="2000" b="1" dirty="0">
              <a:solidFill>
                <a:schemeClr val="bg1"/>
              </a:solidFill>
            </a:endParaRPr>
          </a:p>
          <a:p>
            <a:pPr marL="457200" indent="-457200" algn="just">
              <a:buFont typeface="+mj-lt"/>
              <a:buAutoNum type="arabicPeriod"/>
              <a:defRPr/>
            </a:pPr>
            <a:r>
              <a:rPr lang="en-US" sz="2000" b="1" dirty="0" err="1">
                <a:solidFill>
                  <a:schemeClr val="bg1"/>
                </a:solidFill>
              </a:rPr>
              <a:t>Melaksanakan</a:t>
            </a:r>
            <a:r>
              <a:rPr lang="en-US" sz="2000" b="1" dirty="0">
                <a:solidFill>
                  <a:schemeClr val="bg1"/>
                </a:solidFill>
              </a:rPr>
              <a:t> e-purchasing</a:t>
            </a: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E7A5C2A5-CF39-4E48-A246-D1B780E65F42}"/>
              </a:ext>
            </a:extLst>
          </p:cNvPr>
          <p:cNvSpPr/>
          <p:nvPr/>
        </p:nvSpPr>
        <p:spPr>
          <a:xfrm>
            <a:off x="3139762" y="4447152"/>
            <a:ext cx="647700" cy="5232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056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8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11">
            <a:extLst>
              <a:ext uri="{FF2B5EF4-FFF2-40B4-BE49-F238E27FC236}">
                <a16:creationId xmlns:a16="http://schemas.microsoft.com/office/drawing/2014/main" id="{DD024F47-B558-45FF-B2CA-42089731B1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0"/>
            <a:ext cx="12191999" cy="685973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E8997BB-734E-4E53-9BC4-2EE2A7C417E7}"/>
              </a:ext>
            </a:extLst>
          </p:cNvPr>
          <p:cNvSpPr/>
          <p:nvPr/>
        </p:nvSpPr>
        <p:spPr>
          <a:xfrm>
            <a:off x="3001017" y="584733"/>
            <a:ext cx="53656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Perangkat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Pengadaan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Barang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Jasa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801F72D-DB31-4241-8862-08A0D0C7DB32}"/>
              </a:ext>
            </a:extLst>
          </p:cNvPr>
          <p:cNvSpPr/>
          <p:nvPr/>
        </p:nvSpPr>
        <p:spPr>
          <a:xfrm>
            <a:off x="635000" y="2425700"/>
            <a:ext cx="2366017" cy="787400"/>
          </a:xfrm>
          <a:prstGeom prst="roundRect">
            <a:avLst/>
          </a:prstGeom>
          <a:solidFill>
            <a:schemeClr val="tx2">
              <a:lumMod val="75000"/>
            </a:schemeClr>
          </a:solidFill>
          <a:ln w="25400">
            <a:solidFill>
              <a:srgbClr val="FFFF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PPHP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03B952B-0BAC-4238-8A75-0E1019DA8714}"/>
              </a:ext>
            </a:extLst>
          </p:cNvPr>
          <p:cNvSpPr/>
          <p:nvPr/>
        </p:nvSpPr>
        <p:spPr>
          <a:xfrm>
            <a:off x="3926206" y="2123294"/>
            <a:ext cx="7630793" cy="14377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680" indent="-360680" algn="just">
              <a:buAutoNum type="arabicPeriod"/>
              <a:defRPr/>
            </a:pPr>
            <a:r>
              <a:rPr lang="en-AU" sz="2000" b="1" dirty="0" err="1">
                <a:solidFill>
                  <a:schemeClr val="bg1"/>
                </a:solidFill>
              </a:rPr>
              <a:t>Melakukan</a:t>
            </a:r>
            <a:r>
              <a:rPr lang="en-AU" sz="2000" b="1" dirty="0">
                <a:solidFill>
                  <a:schemeClr val="bg1"/>
                </a:solidFill>
              </a:rPr>
              <a:t> </a:t>
            </a:r>
            <a:r>
              <a:rPr lang="en-AU" sz="2000" b="1" dirty="0" err="1">
                <a:solidFill>
                  <a:schemeClr val="bg1"/>
                </a:solidFill>
              </a:rPr>
              <a:t>pemeriksaan</a:t>
            </a:r>
            <a:r>
              <a:rPr lang="en-AU" sz="2000" b="1" dirty="0">
                <a:solidFill>
                  <a:schemeClr val="bg1"/>
                </a:solidFill>
              </a:rPr>
              <a:t> </a:t>
            </a:r>
            <a:r>
              <a:rPr lang="en-AU" sz="2000" b="1" dirty="0" err="1">
                <a:solidFill>
                  <a:schemeClr val="bg1"/>
                </a:solidFill>
              </a:rPr>
              <a:t>hasil</a:t>
            </a:r>
            <a:r>
              <a:rPr lang="en-AU" sz="2000" b="1" dirty="0">
                <a:solidFill>
                  <a:schemeClr val="bg1"/>
                </a:solidFill>
              </a:rPr>
              <a:t> </a:t>
            </a:r>
            <a:r>
              <a:rPr lang="en-AU" sz="2000" b="1" dirty="0" err="1">
                <a:solidFill>
                  <a:schemeClr val="bg1"/>
                </a:solidFill>
              </a:rPr>
              <a:t>pekerjaan</a:t>
            </a:r>
            <a:r>
              <a:rPr lang="en-AU" sz="2000" b="1" dirty="0">
                <a:solidFill>
                  <a:schemeClr val="bg1"/>
                </a:solidFill>
              </a:rPr>
              <a:t> </a:t>
            </a:r>
            <a:r>
              <a:rPr lang="en-AU" sz="2000" b="1" dirty="0" err="1">
                <a:solidFill>
                  <a:schemeClr val="bg1"/>
                </a:solidFill>
              </a:rPr>
              <a:t>pengadaan</a:t>
            </a:r>
            <a:r>
              <a:rPr lang="en-AU" sz="2000" b="1" dirty="0">
                <a:solidFill>
                  <a:schemeClr val="bg1"/>
                </a:solidFill>
              </a:rPr>
              <a:t> </a:t>
            </a:r>
            <a:r>
              <a:rPr lang="en-AU" sz="2000" b="1" dirty="0" err="1">
                <a:solidFill>
                  <a:schemeClr val="bg1"/>
                </a:solidFill>
              </a:rPr>
              <a:t>barang</a:t>
            </a:r>
            <a:r>
              <a:rPr lang="en-AU" sz="2000" b="1" dirty="0">
                <a:solidFill>
                  <a:schemeClr val="bg1"/>
                </a:solidFill>
              </a:rPr>
              <a:t>/</a:t>
            </a:r>
            <a:r>
              <a:rPr lang="en-AU" sz="2000" b="1" dirty="0" err="1">
                <a:solidFill>
                  <a:schemeClr val="bg1"/>
                </a:solidFill>
              </a:rPr>
              <a:t>jasa</a:t>
            </a:r>
            <a:r>
              <a:rPr lang="en-AU" sz="2000" b="1" dirty="0">
                <a:solidFill>
                  <a:schemeClr val="bg1"/>
                </a:solidFill>
              </a:rPr>
              <a:t>, </a:t>
            </a:r>
            <a:r>
              <a:rPr lang="en-AU" sz="2000" b="1" dirty="0" err="1">
                <a:solidFill>
                  <a:schemeClr val="bg1"/>
                </a:solidFill>
              </a:rPr>
              <a:t>sesuai</a:t>
            </a:r>
            <a:r>
              <a:rPr lang="en-AU" sz="2000" b="1" dirty="0">
                <a:solidFill>
                  <a:schemeClr val="bg1"/>
                </a:solidFill>
              </a:rPr>
              <a:t> </a:t>
            </a:r>
            <a:r>
              <a:rPr lang="en-AU" sz="2000" b="1" dirty="0" err="1">
                <a:solidFill>
                  <a:schemeClr val="bg1"/>
                </a:solidFill>
              </a:rPr>
              <a:t>kontrak</a:t>
            </a:r>
            <a:endParaRPr lang="en-AU" sz="2000" b="1" dirty="0">
              <a:solidFill>
                <a:schemeClr val="bg1"/>
              </a:solidFill>
            </a:endParaRPr>
          </a:p>
          <a:p>
            <a:pPr marL="360680" indent="-360680" algn="just">
              <a:buAutoNum type="arabicPeriod"/>
              <a:defRPr/>
            </a:pPr>
            <a:r>
              <a:rPr lang="en-AU" sz="2000" b="1" dirty="0" err="1">
                <a:solidFill>
                  <a:schemeClr val="bg1"/>
                </a:solidFill>
              </a:rPr>
              <a:t>Menerima</a:t>
            </a:r>
            <a:r>
              <a:rPr lang="en-AU" sz="2000" b="1" dirty="0">
                <a:solidFill>
                  <a:schemeClr val="bg1"/>
                </a:solidFill>
              </a:rPr>
              <a:t> </a:t>
            </a:r>
            <a:r>
              <a:rPr lang="en-AU" sz="2000" b="1" dirty="0" err="1">
                <a:solidFill>
                  <a:schemeClr val="bg1"/>
                </a:solidFill>
              </a:rPr>
              <a:t>hasil</a:t>
            </a:r>
            <a:r>
              <a:rPr lang="en-AU" sz="2000" b="1" dirty="0">
                <a:solidFill>
                  <a:schemeClr val="bg1"/>
                </a:solidFill>
              </a:rPr>
              <a:t> </a:t>
            </a:r>
            <a:r>
              <a:rPr lang="en-AU" sz="2000" b="1" dirty="0" err="1">
                <a:solidFill>
                  <a:schemeClr val="bg1"/>
                </a:solidFill>
              </a:rPr>
              <a:t>pengadaan</a:t>
            </a:r>
            <a:r>
              <a:rPr lang="en-AU" sz="2000" b="1" dirty="0">
                <a:solidFill>
                  <a:schemeClr val="bg1"/>
                </a:solidFill>
              </a:rPr>
              <a:t> </a:t>
            </a:r>
            <a:r>
              <a:rPr lang="en-AU" sz="2000" b="1" dirty="0" err="1">
                <a:solidFill>
                  <a:schemeClr val="bg1"/>
                </a:solidFill>
              </a:rPr>
              <a:t>barang</a:t>
            </a:r>
            <a:r>
              <a:rPr lang="en-AU" sz="2000" b="1" dirty="0">
                <a:solidFill>
                  <a:schemeClr val="bg1"/>
                </a:solidFill>
              </a:rPr>
              <a:t>/</a:t>
            </a:r>
            <a:r>
              <a:rPr lang="en-AU" sz="2000" b="1" dirty="0" err="1">
                <a:solidFill>
                  <a:schemeClr val="bg1"/>
                </a:solidFill>
              </a:rPr>
              <a:t>jasa</a:t>
            </a:r>
            <a:r>
              <a:rPr lang="en-AU" sz="2000" b="1" dirty="0">
                <a:solidFill>
                  <a:schemeClr val="bg1"/>
                </a:solidFill>
              </a:rPr>
              <a:t> </a:t>
            </a:r>
            <a:r>
              <a:rPr lang="en-AU" sz="2000" b="1" dirty="0" err="1">
                <a:solidFill>
                  <a:schemeClr val="bg1"/>
                </a:solidFill>
              </a:rPr>
              <a:t>setelah</a:t>
            </a:r>
            <a:r>
              <a:rPr lang="en-AU" sz="2000" b="1" dirty="0">
                <a:solidFill>
                  <a:schemeClr val="bg1"/>
                </a:solidFill>
              </a:rPr>
              <a:t> </a:t>
            </a:r>
            <a:r>
              <a:rPr lang="en-AU" sz="2000" b="1" dirty="0" err="1">
                <a:solidFill>
                  <a:schemeClr val="bg1"/>
                </a:solidFill>
              </a:rPr>
              <a:t>pemeriksaan</a:t>
            </a:r>
            <a:endParaRPr lang="en-AU" sz="2000" b="1" dirty="0">
              <a:solidFill>
                <a:schemeClr val="bg1"/>
              </a:solidFill>
            </a:endParaRPr>
          </a:p>
          <a:p>
            <a:pPr marL="360680" indent="-360680" algn="just">
              <a:buAutoNum type="arabicPeriod"/>
              <a:defRPr/>
            </a:pPr>
            <a:r>
              <a:rPr lang="en-AU" sz="2000" b="1" dirty="0" err="1">
                <a:solidFill>
                  <a:schemeClr val="bg1"/>
                </a:solidFill>
              </a:rPr>
              <a:t>Membuat</a:t>
            </a:r>
            <a:r>
              <a:rPr lang="en-AU" sz="2000" b="1" dirty="0">
                <a:solidFill>
                  <a:schemeClr val="bg1"/>
                </a:solidFill>
              </a:rPr>
              <a:t> </a:t>
            </a:r>
            <a:r>
              <a:rPr lang="en-AU" sz="2000" b="1" dirty="0" err="1">
                <a:solidFill>
                  <a:schemeClr val="bg1"/>
                </a:solidFill>
              </a:rPr>
              <a:t>dan</a:t>
            </a:r>
            <a:r>
              <a:rPr lang="en-AU" sz="2000" b="1" dirty="0">
                <a:solidFill>
                  <a:schemeClr val="bg1"/>
                </a:solidFill>
              </a:rPr>
              <a:t> </a:t>
            </a:r>
            <a:r>
              <a:rPr lang="en-AU" sz="2000" b="1" dirty="0" err="1">
                <a:solidFill>
                  <a:schemeClr val="bg1"/>
                </a:solidFill>
              </a:rPr>
              <a:t>menandatangani</a:t>
            </a:r>
            <a:r>
              <a:rPr lang="en-AU" sz="2000" b="1" dirty="0">
                <a:solidFill>
                  <a:schemeClr val="bg1"/>
                </a:solidFill>
              </a:rPr>
              <a:t> BA </a:t>
            </a:r>
            <a:r>
              <a:rPr lang="en-AU" sz="2000" b="1" dirty="0" err="1">
                <a:solidFill>
                  <a:schemeClr val="bg1"/>
                </a:solidFill>
              </a:rPr>
              <a:t>Serah</a:t>
            </a:r>
            <a:r>
              <a:rPr lang="en-AU" sz="2000" b="1" dirty="0">
                <a:solidFill>
                  <a:schemeClr val="bg1"/>
                </a:solidFill>
              </a:rPr>
              <a:t> </a:t>
            </a:r>
            <a:r>
              <a:rPr lang="en-AU" sz="2000" b="1" dirty="0" err="1">
                <a:solidFill>
                  <a:schemeClr val="bg1"/>
                </a:solidFill>
              </a:rPr>
              <a:t>Terima</a:t>
            </a:r>
            <a:r>
              <a:rPr lang="en-AU" sz="2000" b="1" dirty="0">
                <a:solidFill>
                  <a:schemeClr val="bg1"/>
                </a:solidFill>
              </a:rPr>
              <a:t> </a:t>
            </a:r>
            <a:r>
              <a:rPr lang="en-AU" sz="2000" b="1" dirty="0" err="1">
                <a:solidFill>
                  <a:schemeClr val="bg1"/>
                </a:solidFill>
              </a:rPr>
              <a:t>Hasil</a:t>
            </a:r>
            <a:r>
              <a:rPr lang="en-AU" sz="2000" b="1" dirty="0">
                <a:solidFill>
                  <a:schemeClr val="bg1"/>
                </a:solidFill>
              </a:rPr>
              <a:t> </a:t>
            </a:r>
            <a:r>
              <a:rPr lang="en-AU" sz="2000" b="1" dirty="0" err="1">
                <a:solidFill>
                  <a:schemeClr val="bg1"/>
                </a:solidFill>
              </a:rPr>
              <a:t>Pekerjaan</a:t>
            </a:r>
            <a:endParaRPr lang="id-ID" sz="2000" b="1" dirty="0">
              <a:solidFill>
                <a:schemeClr val="bg1"/>
              </a:solidFill>
            </a:endParaRP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BEBCD9E8-C826-4C26-9A0C-A00C943A9FA0}"/>
              </a:ext>
            </a:extLst>
          </p:cNvPr>
          <p:cNvSpPr/>
          <p:nvPr/>
        </p:nvSpPr>
        <p:spPr>
          <a:xfrm>
            <a:off x="3139762" y="2557790"/>
            <a:ext cx="647700" cy="5232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6F2443C-C8B1-4765-A225-427C00108A6E}"/>
              </a:ext>
            </a:extLst>
          </p:cNvPr>
          <p:cNvSpPr/>
          <p:nvPr/>
        </p:nvSpPr>
        <p:spPr>
          <a:xfrm>
            <a:off x="635000" y="4315062"/>
            <a:ext cx="2366017" cy="787400"/>
          </a:xfrm>
          <a:prstGeom prst="roundRect">
            <a:avLst/>
          </a:prstGeom>
          <a:solidFill>
            <a:schemeClr val="tx2">
              <a:lumMod val="75000"/>
            </a:schemeClr>
          </a:solidFill>
          <a:ln w="25400">
            <a:solidFill>
              <a:srgbClr val="FFFF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PPTK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3E1BC40-DC36-4DA7-8869-8C0C32944A1D}"/>
              </a:ext>
            </a:extLst>
          </p:cNvPr>
          <p:cNvSpPr/>
          <p:nvPr/>
        </p:nvSpPr>
        <p:spPr>
          <a:xfrm>
            <a:off x="3926207" y="4012656"/>
            <a:ext cx="7630792" cy="14377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lang="en-AU" sz="2000" b="1" dirty="0" err="1">
                <a:solidFill>
                  <a:schemeClr val="bg1"/>
                </a:solidFill>
              </a:rPr>
              <a:t>Membantu</a:t>
            </a:r>
            <a:r>
              <a:rPr lang="en-AU" sz="2000" b="1" dirty="0">
                <a:solidFill>
                  <a:schemeClr val="bg1"/>
                </a:solidFill>
              </a:rPr>
              <a:t> </a:t>
            </a:r>
            <a:r>
              <a:rPr lang="en-AU" sz="2000" b="1" dirty="0" err="1">
                <a:solidFill>
                  <a:schemeClr val="bg1"/>
                </a:solidFill>
              </a:rPr>
              <a:t>tugas</a:t>
            </a:r>
            <a:r>
              <a:rPr lang="en-AU" sz="2000" b="1" dirty="0">
                <a:solidFill>
                  <a:schemeClr val="bg1"/>
                </a:solidFill>
              </a:rPr>
              <a:t> PPK</a:t>
            </a:r>
            <a:endParaRPr lang="id-ID" b="1" dirty="0">
              <a:solidFill>
                <a:schemeClr val="bg1"/>
              </a:solidFill>
            </a:endParaRP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E7A5C2A5-CF39-4E48-A246-D1B780E65F42}"/>
              </a:ext>
            </a:extLst>
          </p:cNvPr>
          <p:cNvSpPr/>
          <p:nvPr/>
        </p:nvSpPr>
        <p:spPr>
          <a:xfrm>
            <a:off x="3139762" y="4447152"/>
            <a:ext cx="647700" cy="5232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831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8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E8997BB-734E-4E53-9BC4-2EE2A7C417E7}"/>
              </a:ext>
            </a:extLst>
          </p:cNvPr>
          <p:cNvSpPr/>
          <p:nvPr/>
        </p:nvSpPr>
        <p:spPr>
          <a:xfrm>
            <a:off x="3001017" y="584733"/>
            <a:ext cx="53656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Perangkat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Pengadaan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Barang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Jasa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5B1C17-DA93-41F8-B6CB-E642CBE655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6890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11">
            <a:extLst>
              <a:ext uri="{FF2B5EF4-FFF2-40B4-BE49-F238E27FC236}">
                <a16:creationId xmlns:a16="http://schemas.microsoft.com/office/drawing/2014/main" id="{DD024F47-B558-45FF-B2CA-42089731B1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0"/>
            <a:ext cx="12191999" cy="685973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E8997BB-734E-4E53-9BC4-2EE2A7C417E7}"/>
              </a:ext>
            </a:extLst>
          </p:cNvPr>
          <p:cNvSpPr/>
          <p:nvPr/>
        </p:nvSpPr>
        <p:spPr>
          <a:xfrm>
            <a:off x="3001017" y="584733"/>
            <a:ext cx="50315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Contact Person Tim LPSE Prov. Bali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D73ED6-CC1F-4871-A84E-5806806704EA}"/>
              </a:ext>
            </a:extLst>
          </p:cNvPr>
          <p:cNvSpPr/>
          <p:nvPr/>
        </p:nvSpPr>
        <p:spPr>
          <a:xfrm>
            <a:off x="1028697" y="4457700"/>
            <a:ext cx="10134600" cy="1701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/>
            </a:pPr>
            <a:r>
              <a:rPr lang="en-US" sz="2800" dirty="0"/>
              <a:t>NI LUH PUTU TRISNADEWI, S.KOM  (081337042186)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800" dirty="0"/>
              <a:t>I NYOMAN ADNYANA PUTRA, S.KOM (081337452728)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800" dirty="0"/>
              <a:t>AGUS BUDI ARTHANA (081936298079)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1929577-2514-4E74-B67D-AF3B53590E70}"/>
              </a:ext>
            </a:extLst>
          </p:cNvPr>
          <p:cNvSpPr/>
          <p:nvPr/>
        </p:nvSpPr>
        <p:spPr>
          <a:xfrm>
            <a:off x="1028697" y="2362200"/>
            <a:ext cx="10134600" cy="1701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/>
              <a:t>Helpdesk 	: 0361-224671-3 psw.416</a:t>
            </a:r>
          </a:p>
          <a:p>
            <a:r>
              <a:rPr lang="en-US" sz="2800" dirty="0"/>
              <a:t>Email		 	: lpse.baliprov@gmail.com</a:t>
            </a:r>
          </a:p>
        </p:txBody>
      </p:sp>
    </p:spTree>
    <p:extLst>
      <p:ext uri="{BB962C8B-B14F-4D97-AF65-F5344CB8AC3E}">
        <p14:creationId xmlns:p14="http://schemas.microsoft.com/office/powerpoint/2010/main" val="970937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470E457B-EBBE-4394-95DA-B89F9E1C204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0" y="-1735"/>
            <a:ext cx="12191999" cy="6859735"/>
          </a:xfr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7808D14-5C0C-42F1-A4B8-66636B97F149}"/>
              </a:ext>
            </a:extLst>
          </p:cNvPr>
          <p:cNvSpPr/>
          <p:nvPr/>
        </p:nvSpPr>
        <p:spPr>
          <a:xfrm>
            <a:off x="2984742" y="558804"/>
            <a:ext cx="65952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Dasar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Hukum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Pembentukan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LPSE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Provinsi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Bali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C2F70D1-7030-478F-AD8D-DE990E1C7606}"/>
              </a:ext>
            </a:extLst>
          </p:cNvPr>
          <p:cNvSpPr txBox="1">
            <a:spLocks/>
          </p:cNvSpPr>
          <p:nvPr/>
        </p:nvSpPr>
        <p:spPr>
          <a:xfrm>
            <a:off x="914086" y="2257959"/>
            <a:ext cx="10363826" cy="21417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/>
            </a:pPr>
            <a:r>
              <a:rPr lang="en-US" sz="2800" dirty="0" err="1"/>
              <a:t>Peraturan</a:t>
            </a:r>
            <a:r>
              <a:rPr lang="en-US" sz="2800" dirty="0"/>
              <a:t> </a:t>
            </a:r>
            <a:r>
              <a:rPr lang="en-US" sz="2800" dirty="0" err="1"/>
              <a:t>Gubernur</a:t>
            </a:r>
            <a:r>
              <a:rPr lang="en-US" sz="2800" dirty="0"/>
              <a:t> Bali No. 32 </a:t>
            </a:r>
            <a:r>
              <a:rPr lang="en-US" sz="2800" dirty="0" err="1"/>
              <a:t>Tahun</a:t>
            </a:r>
            <a:r>
              <a:rPr lang="en-US" sz="2800" dirty="0"/>
              <a:t> 2009 </a:t>
            </a:r>
            <a:r>
              <a:rPr lang="en-US" sz="2800" dirty="0" err="1"/>
              <a:t>tentang</a:t>
            </a:r>
            <a:r>
              <a:rPr lang="en-US" sz="2800" dirty="0"/>
              <a:t> </a:t>
            </a:r>
            <a:r>
              <a:rPr lang="en-US" sz="2800" dirty="0" err="1"/>
              <a:t>Pedoman</a:t>
            </a:r>
            <a:r>
              <a:rPr lang="en-US" sz="2800" dirty="0"/>
              <a:t> Pengadaan </a:t>
            </a:r>
            <a:r>
              <a:rPr lang="en-US" sz="2800" dirty="0" err="1"/>
              <a:t>Barang</a:t>
            </a:r>
            <a:r>
              <a:rPr lang="en-US" sz="2800" dirty="0"/>
              <a:t> </a:t>
            </a:r>
            <a:r>
              <a:rPr lang="en-US" sz="2800" dirty="0" err="1"/>
              <a:t>Jasa</a:t>
            </a:r>
            <a:r>
              <a:rPr lang="en-US" sz="2800" dirty="0"/>
              <a:t> </a:t>
            </a:r>
            <a:r>
              <a:rPr lang="en-US" sz="2800" dirty="0" err="1"/>
              <a:t>Pemerintah</a:t>
            </a:r>
            <a:r>
              <a:rPr lang="en-US" sz="2800" dirty="0"/>
              <a:t> </a:t>
            </a:r>
            <a:r>
              <a:rPr lang="en-US" sz="2800" dirty="0" err="1"/>
              <a:t>Secara</a:t>
            </a:r>
            <a:r>
              <a:rPr lang="en-US" sz="2800" dirty="0"/>
              <a:t> </a:t>
            </a:r>
            <a:r>
              <a:rPr lang="en-US" sz="2800" dirty="0" err="1"/>
              <a:t>Elektronik</a:t>
            </a:r>
            <a:r>
              <a:rPr lang="en-US" sz="2800" dirty="0"/>
              <a:t> (e-Procurement) di </a:t>
            </a:r>
            <a:r>
              <a:rPr lang="en-US" sz="2800" dirty="0" err="1"/>
              <a:t>Lingkungan</a:t>
            </a:r>
            <a:r>
              <a:rPr lang="en-US" sz="2800" dirty="0"/>
              <a:t> </a:t>
            </a:r>
            <a:r>
              <a:rPr lang="en-US" sz="2800" dirty="0" err="1"/>
              <a:t>Pemerintah</a:t>
            </a:r>
            <a:r>
              <a:rPr lang="en-US" sz="2800" dirty="0"/>
              <a:t> </a:t>
            </a:r>
            <a:r>
              <a:rPr lang="en-US" sz="2800" dirty="0" err="1"/>
              <a:t>Provinsi</a:t>
            </a:r>
            <a:r>
              <a:rPr lang="en-US" sz="2800" dirty="0"/>
              <a:t> Bali </a:t>
            </a:r>
          </a:p>
          <a:p>
            <a:pPr algn="just"/>
            <a:endParaRPr lang="en-US" sz="2800" dirty="0"/>
          </a:p>
          <a:p>
            <a:pPr algn="just"/>
            <a:endParaRPr lang="en-US" sz="28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509EC4C-A466-478B-BD4E-66BD67F06D7A}"/>
              </a:ext>
            </a:extLst>
          </p:cNvPr>
          <p:cNvSpPr txBox="1">
            <a:spLocks/>
          </p:cNvSpPr>
          <p:nvPr/>
        </p:nvSpPr>
        <p:spPr>
          <a:xfrm>
            <a:off x="914086" y="4683106"/>
            <a:ext cx="10363826" cy="11876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+mj-lt"/>
              <a:buAutoNum type="arabicPeriod" startAt="2"/>
            </a:pPr>
            <a:r>
              <a:rPr lang="en-US" sz="2800" dirty="0" err="1"/>
              <a:t>Peraturan</a:t>
            </a:r>
            <a:r>
              <a:rPr lang="en-US" sz="2800" dirty="0"/>
              <a:t> </a:t>
            </a:r>
            <a:r>
              <a:rPr lang="en-US" sz="2800" dirty="0" err="1"/>
              <a:t>Kepala</a:t>
            </a:r>
            <a:r>
              <a:rPr lang="en-US" sz="2800" dirty="0"/>
              <a:t> LKPP No. 2 </a:t>
            </a:r>
            <a:r>
              <a:rPr lang="en-US" sz="2800" dirty="0" err="1"/>
              <a:t>Tahun</a:t>
            </a:r>
            <a:r>
              <a:rPr lang="en-US" sz="2800" dirty="0"/>
              <a:t> 2010 </a:t>
            </a:r>
            <a:r>
              <a:rPr lang="en-US" sz="2800" dirty="0" err="1"/>
              <a:t>tentang</a:t>
            </a:r>
            <a:r>
              <a:rPr lang="en-US" sz="2800" dirty="0"/>
              <a:t> </a:t>
            </a:r>
            <a:r>
              <a:rPr lang="en-US" sz="2800" dirty="0" err="1"/>
              <a:t>Layanan</a:t>
            </a:r>
            <a:r>
              <a:rPr lang="en-US" sz="2800" dirty="0"/>
              <a:t> Pengadaan </a:t>
            </a:r>
            <a:r>
              <a:rPr lang="en-US" sz="2800" dirty="0" err="1"/>
              <a:t>Secara</a:t>
            </a:r>
            <a:r>
              <a:rPr lang="en-US" sz="2800" dirty="0"/>
              <a:t> </a:t>
            </a:r>
            <a:r>
              <a:rPr lang="en-US" sz="2800" dirty="0" err="1"/>
              <a:t>Elektronik</a:t>
            </a:r>
            <a:endParaRPr lang="en-US" sz="2800" dirty="0"/>
          </a:p>
          <a:p>
            <a:pPr marL="514350" indent="-514350" algn="just">
              <a:buFont typeface="+mj-lt"/>
              <a:buAutoNum type="arabicPeriod" startAt="2"/>
            </a:pPr>
            <a:endParaRPr lang="en-US" sz="2800" dirty="0"/>
          </a:p>
          <a:p>
            <a:pPr marL="514350" indent="-514350" algn="just">
              <a:buFont typeface="+mj-lt"/>
              <a:buAutoNum type="arabicPeriod" startAt="2"/>
            </a:pPr>
            <a:endParaRPr lang="en-US" sz="2800" dirty="0"/>
          </a:p>
          <a:p>
            <a:pPr marL="514350" indent="-514350" algn="just">
              <a:buFont typeface="+mj-lt"/>
              <a:buAutoNum type="arabicPeriod" startAt="2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50588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CF697BC-8674-40CD-B595-C8D38D801D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1A314FB-A089-480C-BD06-34F3BAE5159A}"/>
              </a:ext>
            </a:extLst>
          </p:cNvPr>
          <p:cNvSpPr/>
          <p:nvPr/>
        </p:nvSpPr>
        <p:spPr>
          <a:xfrm>
            <a:off x="2562490" y="2564010"/>
            <a:ext cx="2545538" cy="727587"/>
          </a:xfrm>
          <a:prstGeom prst="round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rgbClr val="002060"/>
                </a:solidFill>
              </a:rPr>
              <a:t>Gubernur</a:t>
            </a:r>
            <a:r>
              <a:rPr lang="en-US" dirty="0">
                <a:solidFill>
                  <a:srgbClr val="002060"/>
                </a:solidFill>
              </a:rPr>
              <a:t>/</a:t>
            </a:r>
            <a:r>
              <a:rPr lang="en-US" dirty="0" err="1">
                <a:solidFill>
                  <a:srgbClr val="002060"/>
                </a:solidFill>
              </a:rPr>
              <a:t>Bupati</a:t>
            </a:r>
            <a:r>
              <a:rPr lang="en-US" dirty="0">
                <a:solidFill>
                  <a:srgbClr val="002060"/>
                </a:solidFill>
              </a:rPr>
              <a:t>/</a:t>
            </a:r>
          </a:p>
          <a:p>
            <a:pPr algn="ctr"/>
            <a:r>
              <a:rPr lang="en-US" dirty="0" err="1">
                <a:solidFill>
                  <a:srgbClr val="002060"/>
                </a:solidFill>
              </a:rPr>
              <a:t>Walikota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27FD203-5CD4-4861-A628-DD86E3255FE7}"/>
              </a:ext>
            </a:extLst>
          </p:cNvPr>
          <p:cNvSpPr/>
          <p:nvPr/>
        </p:nvSpPr>
        <p:spPr>
          <a:xfrm>
            <a:off x="7083972" y="2564010"/>
            <a:ext cx="2545538" cy="727587"/>
          </a:xfrm>
          <a:prstGeom prst="round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rgbClr val="002060"/>
                </a:solidFill>
              </a:rPr>
              <a:t>Pimpinan</a:t>
            </a:r>
            <a:r>
              <a:rPr lang="en-US" dirty="0">
                <a:solidFill>
                  <a:srgbClr val="002060"/>
                </a:solidFill>
              </a:rPr>
              <a:t> K/L/I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2126EF4-0E37-421A-9F1D-8A9BA8FFF5EA}"/>
              </a:ext>
            </a:extLst>
          </p:cNvPr>
          <p:cNvSpPr/>
          <p:nvPr/>
        </p:nvSpPr>
        <p:spPr>
          <a:xfrm>
            <a:off x="3431314" y="3788198"/>
            <a:ext cx="5328745" cy="727587"/>
          </a:xfrm>
          <a:prstGeom prst="round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2060"/>
                </a:solidFill>
              </a:rPr>
              <a:t>Layanan</a:t>
            </a:r>
            <a:r>
              <a:rPr lang="en-US" sz="2400" dirty="0">
                <a:solidFill>
                  <a:srgbClr val="002060"/>
                </a:solidFill>
              </a:rPr>
              <a:t> Pengadaan </a:t>
            </a:r>
            <a:r>
              <a:rPr lang="en-US" sz="2400" dirty="0" err="1">
                <a:solidFill>
                  <a:srgbClr val="002060"/>
                </a:solidFill>
              </a:rPr>
              <a:t>Secara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Elektronik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0E068EA-2193-489A-91F1-B4FCD283DE69}"/>
              </a:ext>
            </a:extLst>
          </p:cNvPr>
          <p:cNvSpPr/>
          <p:nvPr/>
        </p:nvSpPr>
        <p:spPr>
          <a:xfrm>
            <a:off x="4822918" y="5009430"/>
            <a:ext cx="2545538" cy="727587"/>
          </a:xfrm>
          <a:prstGeom prst="round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ULP/</a:t>
            </a:r>
            <a:r>
              <a:rPr lang="en-US" dirty="0" err="1">
                <a:solidFill>
                  <a:srgbClr val="002060"/>
                </a:solidFill>
              </a:rPr>
              <a:t>Pejabat</a:t>
            </a:r>
            <a:r>
              <a:rPr lang="en-US" dirty="0">
                <a:solidFill>
                  <a:srgbClr val="002060"/>
                </a:solidFill>
              </a:rPr>
              <a:t> Pengadaan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5503FC5-6E1F-4EBC-8BAB-492233CD3730}"/>
              </a:ext>
            </a:extLst>
          </p:cNvPr>
          <p:cNvSpPr/>
          <p:nvPr/>
        </p:nvSpPr>
        <p:spPr>
          <a:xfrm>
            <a:off x="4822918" y="5613854"/>
            <a:ext cx="2545538" cy="856855"/>
          </a:xfrm>
          <a:prstGeom prst="round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rgbClr val="002060"/>
                </a:solidFill>
              </a:rPr>
              <a:t>Melakukan</a:t>
            </a:r>
            <a:r>
              <a:rPr lang="en-US" dirty="0">
                <a:solidFill>
                  <a:srgbClr val="002060"/>
                </a:solidFill>
              </a:rPr>
              <a:t> Pengadaan </a:t>
            </a:r>
            <a:r>
              <a:rPr lang="en-US" dirty="0" err="1">
                <a:solidFill>
                  <a:srgbClr val="002060"/>
                </a:solidFill>
              </a:rPr>
              <a:t>barang</a:t>
            </a:r>
            <a:r>
              <a:rPr lang="en-US" dirty="0">
                <a:solidFill>
                  <a:srgbClr val="002060"/>
                </a:solidFill>
              </a:rPr>
              <a:t>/</a:t>
            </a:r>
            <a:r>
              <a:rPr lang="en-US" dirty="0" err="1">
                <a:solidFill>
                  <a:srgbClr val="002060"/>
                </a:solidFill>
              </a:rPr>
              <a:t>jasa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secara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elektronik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2" name="Arrow: Curved Right 11">
            <a:extLst>
              <a:ext uri="{FF2B5EF4-FFF2-40B4-BE49-F238E27FC236}">
                <a16:creationId xmlns:a16="http://schemas.microsoft.com/office/drawing/2014/main" id="{259F6367-8594-4247-BBF2-6CC607B1B2AF}"/>
              </a:ext>
            </a:extLst>
          </p:cNvPr>
          <p:cNvSpPr/>
          <p:nvPr/>
        </p:nvSpPr>
        <p:spPr>
          <a:xfrm>
            <a:off x="1788259" y="2927803"/>
            <a:ext cx="714703" cy="116664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Arrow: Curved Left 12">
            <a:extLst>
              <a:ext uri="{FF2B5EF4-FFF2-40B4-BE49-F238E27FC236}">
                <a16:creationId xmlns:a16="http://schemas.microsoft.com/office/drawing/2014/main" id="{ECE1C511-F2BB-4C39-813A-AF4003618F05}"/>
              </a:ext>
            </a:extLst>
          </p:cNvPr>
          <p:cNvSpPr/>
          <p:nvPr/>
        </p:nvSpPr>
        <p:spPr>
          <a:xfrm>
            <a:off x="9694606" y="3032906"/>
            <a:ext cx="661526" cy="1061545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787938BF-5A93-473D-89D2-10C9A7FF36AB}"/>
              </a:ext>
            </a:extLst>
          </p:cNvPr>
          <p:cNvSpPr/>
          <p:nvPr/>
        </p:nvSpPr>
        <p:spPr>
          <a:xfrm>
            <a:off x="5859517" y="4585894"/>
            <a:ext cx="472966" cy="38569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0F1354F-9671-45FF-AB78-9C8CE22705A2}"/>
              </a:ext>
            </a:extLst>
          </p:cNvPr>
          <p:cNvSpPr txBox="1"/>
          <p:nvPr/>
        </p:nvSpPr>
        <p:spPr>
          <a:xfrm>
            <a:off x="9629510" y="2564010"/>
            <a:ext cx="1239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Membentuk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D0AF3F3-6B92-4D84-A464-67F7A36E401B}"/>
              </a:ext>
            </a:extLst>
          </p:cNvPr>
          <p:cNvSpPr txBox="1"/>
          <p:nvPr/>
        </p:nvSpPr>
        <p:spPr>
          <a:xfrm>
            <a:off x="1323048" y="2564010"/>
            <a:ext cx="1239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Membentuk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7BC8A42-40A7-459E-8FBC-1F1864B61163}"/>
              </a:ext>
            </a:extLst>
          </p:cNvPr>
          <p:cNvSpPr txBox="1"/>
          <p:nvPr/>
        </p:nvSpPr>
        <p:spPr>
          <a:xfrm>
            <a:off x="6332483" y="4571035"/>
            <a:ext cx="1383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Memfasilitasi</a:t>
            </a:r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D9267B0-B152-4D93-9F3D-9D7F7C0F2720}"/>
              </a:ext>
            </a:extLst>
          </p:cNvPr>
          <p:cNvSpPr/>
          <p:nvPr/>
        </p:nvSpPr>
        <p:spPr>
          <a:xfrm>
            <a:off x="2984742" y="519048"/>
            <a:ext cx="35681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Pembentukan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LPSE</a:t>
            </a:r>
          </a:p>
        </p:txBody>
      </p:sp>
    </p:spTree>
    <p:extLst>
      <p:ext uri="{BB962C8B-B14F-4D97-AF65-F5344CB8AC3E}">
        <p14:creationId xmlns:p14="http://schemas.microsoft.com/office/powerpoint/2010/main" val="1530639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11">
            <a:extLst>
              <a:ext uri="{FF2B5EF4-FFF2-40B4-BE49-F238E27FC236}">
                <a16:creationId xmlns:a16="http://schemas.microsoft.com/office/drawing/2014/main" id="{DD024F47-B558-45FF-B2CA-42089731B1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35"/>
            <a:ext cx="12191999" cy="685973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E8997BB-734E-4E53-9BC4-2EE2A7C417E7}"/>
              </a:ext>
            </a:extLst>
          </p:cNvPr>
          <p:cNvSpPr/>
          <p:nvPr/>
        </p:nvSpPr>
        <p:spPr>
          <a:xfrm>
            <a:off x="2919592" y="510987"/>
            <a:ext cx="36940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Konsep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Dasar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LPSE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81E582B-8208-4144-AF69-BF8200837E63}"/>
              </a:ext>
            </a:extLst>
          </p:cNvPr>
          <p:cNvSpPr/>
          <p:nvPr/>
        </p:nvSpPr>
        <p:spPr>
          <a:xfrm>
            <a:off x="2007478" y="2061786"/>
            <a:ext cx="1744717" cy="1408386"/>
          </a:xfrm>
          <a:prstGeom prst="roundRect">
            <a:avLst/>
          </a:prstGeom>
          <a:effectLst>
            <a:reflection blurRad="6350" stA="50000" endA="300" endPos="55500" dist="1016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ULP/</a:t>
            </a:r>
            <a:r>
              <a:rPr lang="en-US" dirty="0" err="1"/>
              <a:t>Pejabat</a:t>
            </a:r>
            <a:r>
              <a:rPr lang="en-US" dirty="0"/>
              <a:t> Pengadaan/PA/KPA/PPK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B6BC9CE-0BDA-4BA4-9E00-6601E089B584}"/>
              </a:ext>
            </a:extLst>
          </p:cNvPr>
          <p:cNvSpPr/>
          <p:nvPr/>
        </p:nvSpPr>
        <p:spPr>
          <a:xfrm>
            <a:off x="5223640" y="2061786"/>
            <a:ext cx="1744717" cy="1408386"/>
          </a:xfrm>
          <a:prstGeom prst="roundRect">
            <a:avLst/>
          </a:prstGeom>
          <a:ln>
            <a:solidFill>
              <a:schemeClr val="accent1">
                <a:shade val="50000"/>
              </a:schemeClr>
            </a:solidFill>
          </a:ln>
          <a:effectLst>
            <a:reflection blurRad="6350" stA="50000" endA="300" endPos="55500" dist="1016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LPSE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27FE01D-5EF2-43A2-AB26-13C4AAC57759}"/>
              </a:ext>
            </a:extLst>
          </p:cNvPr>
          <p:cNvSpPr/>
          <p:nvPr/>
        </p:nvSpPr>
        <p:spPr>
          <a:xfrm>
            <a:off x="8439802" y="2061786"/>
            <a:ext cx="1744717" cy="1408386"/>
          </a:xfrm>
          <a:prstGeom prst="roundRect">
            <a:avLst/>
          </a:prstGeom>
          <a:effectLst>
            <a:reflection blurRad="6350" stA="50000" endA="300" endPos="55500" dist="1016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Penyedia</a:t>
            </a:r>
            <a:r>
              <a:rPr lang="en-US" dirty="0"/>
              <a:t> </a:t>
            </a:r>
            <a:r>
              <a:rPr lang="en-US" dirty="0" err="1"/>
              <a:t>Barang</a:t>
            </a:r>
            <a:r>
              <a:rPr lang="en-US" dirty="0"/>
              <a:t>/</a:t>
            </a:r>
            <a:r>
              <a:rPr lang="en-US" dirty="0" err="1"/>
              <a:t>Jasa</a:t>
            </a:r>
            <a:endParaRPr lang="en-US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535FFFE-00FD-4D99-9DA3-65DCE5335A4B}"/>
              </a:ext>
            </a:extLst>
          </p:cNvPr>
          <p:cNvSpPr/>
          <p:nvPr/>
        </p:nvSpPr>
        <p:spPr>
          <a:xfrm>
            <a:off x="5223639" y="4342254"/>
            <a:ext cx="1744717" cy="981511"/>
          </a:xfrm>
          <a:prstGeom prst="roundRect">
            <a:avLst/>
          </a:prstGeom>
          <a:effectLst>
            <a:reflection blurRad="6350" stA="50000" endA="300" endPos="55500" dist="1016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Pihak</a:t>
            </a:r>
            <a:r>
              <a:rPr lang="en-US" dirty="0"/>
              <a:t> </a:t>
            </a:r>
            <a:r>
              <a:rPr lang="en-US" dirty="0" err="1"/>
              <a:t>Lainnya</a:t>
            </a:r>
            <a:endParaRPr lang="en-US" dirty="0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6F6A9135-3C02-4501-A1BC-9FEC32428516}"/>
              </a:ext>
            </a:extLst>
          </p:cNvPr>
          <p:cNvSpPr/>
          <p:nvPr/>
        </p:nvSpPr>
        <p:spPr>
          <a:xfrm>
            <a:off x="4130566" y="2575033"/>
            <a:ext cx="714703" cy="5232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Left 16">
            <a:extLst>
              <a:ext uri="{FF2B5EF4-FFF2-40B4-BE49-F238E27FC236}">
                <a16:creationId xmlns:a16="http://schemas.microsoft.com/office/drawing/2014/main" id="{D927E4B8-5D31-4F10-9503-2F06B02338C0}"/>
              </a:ext>
            </a:extLst>
          </p:cNvPr>
          <p:cNvSpPr/>
          <p:nvPr/>
        </p:nvSpPr>
        <p:spPr>
          <a:xfrm>
            <a:off x="7346728" y="2575033"/>
            <a:ext cx="735724" cy="52289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Up 17">
            <a:extLst>
              <a:ext uri="{FF2B5EF4-FFF2-40B4-BE49-F238E27FC236}">
                <a16:creationId xmlns:a16="http://schemas.microsoft.com/office/drawing/2014/main" id="{E21985C5-88E4-449D-BC10-303B16A111EE}"/>
              </a:ext>
            </a:extLst>
          </p:cNvPr>
          <p:cNvSpPr/>
          <p:nvPr/>
        </p:nvSpPr>
        <p:spPr>
          <a:xfrm>
            <a:off x="5861320" y="3752191"/>
            <a:ext cx="444887" cy="48347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717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11">
            <a:extLst>
              <a:ext uri="{FF2B5EF4-FFF2-40B4-BE49-F238E27FC236}">
                <a16:creationId xmlns:a16="http://schemas.microsoft.com/office/drawing/2014/main" id="{DD024F47-B558-45FF-B2CA-42089731B1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0"/>
            <a:ext cx="12191999" cy="685973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E8997BB-734E-4E53-9BC4-2EE2A7C417E7}"/>
              </a:ext>
            </a:extLst>
          </p:cNvPr>
          <p:cNvSpPr/>
          <p:nvPr/>
        </p:nvSpPr>
        <p:spPr>
          <a:xfrm>
            <a:off x="3001017" y="518473"/>
            <a:ext cx="22685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Fungsi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LPSE</a:t>
            </a:r>
          </a:p>
        </p:txBody>
      </p:sp>
      <p:sp>
        <p:nvSpPr>
          <p:cNvPr id="2" name="Pentagon 1">
            <a:extLst>
              <a:ext uri="{FF2B5EF4-FFF2-40B4-BE49-F238E27FC236}">
                <a16:creationId xmlns:a16="http://schemas.microsoft.com/office/drawing/2014/main" id="{6BEDB49C-2010-4943-B196-3CADD9EAF675}"/>
              </a:ext>
            </a:extLst>
          </p:cNvPr>
          <p:cNvSpPr/>
          <p:nvPr/>
        </p:nvSpPr>
        <p:spPr>
          <a:xfrm>
            <a:off x="4981898" y="2634223"/>
            <a:ext cx="2228193" cy="1965889"/>
          </a:xfrm>
          <a:prstGeom prst="pentagon">
            <a:avLst/>
          </a:prstGeom>
          <a:noFill/>
          <a:ln w="50800">
            <a:solidFill>
              <a:srgbClr val="FF0000"/>
            </a:solidFill>
          </a:ln>
          <a:effectLst>
            <a:reflection stA="45000" endPos="12000" dist="50800" dir="5400000" sy="-100000" algn="bl" rotWithShape="0"/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FUNGSI LPSE</a:t>
            </a:r>
          </a:p>
        </p:txBody>
      </p:sp>
      <p:sp>
        <p:nvSpPr>
          <p:cNvPr id="3" name="Rectangle: Single Corner Rounded 2">
            <a:extLst>
              <a:ext uri="{FF2B5EF4-FFF2-40B4-BE49-F238E27FC236}">
                <a16:creationId xmlns:a16="http://schemas.microsoft.com/office/drawing/2014/main" id="{F8776DF3-FE75-4655-BA5E-626800FEC20C}"/>
              </a:ext>
            </a:extLst>
          </p:cNvPr>
          <p:cNvSpPr/>
          <p:nvPr/>
        </p:nvSpPr>
        <p:spPr>
          <a:xfrm>
            <a:off x="4981899" y="1571288"/>
            <a:ext cx="2228193" cy="903890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Mengelola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Pengadaan</a:t>
            </a:r>
          </a:p>
        </p:txBody>
      </p:sp>
      <p:sp>
        <p:nvSpPr>
          <p:cNvPr id="19" name="Rectangle: Single Corner Rounded 18">
            <a:extLst>
              <a:ext uri="{FF2B5EF4-FFF2-40B4-BE49-F238E27FC236}">
                <a16:creationId xmlns:a16="http://schemas.microsoft.com/office/drawing/2014/main" id="{9568362E-B44F-41E3-902A-F12E130F3D99}"/>
              </a:ext>
            </a:extLst>
          </p:cNvPr>
          <p:cNvSpPr/>
          <p:nvPr/>
        </p:nvSpPr>
        <p:spPr>
          <a:xfrm>
            <a:off x="2246121" y="2475178"/>
            <a:ext cx="2228193" cy="1382773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Menyediakan</a:t>
            </a:r>
            <a:r>
              <a:rPr lang="en-US" dirty="0"/>
              <a:t> </a:t>
            </a:r>
            <a:r>
              <a:rPr lang="en-US" dirty="0" err="1"/>
              <a:t>Pelatihan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PPK/</a:t>
            </a:r>
            <a:r>
              <a:rPr lang="en-US" dirty="0" err="1"/>
              <a:t>Panitia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Penyedia</a:t>
            </a:r>
            <a:r>
              <a:rPr lang="en-US" dirty="0"/>
              <a:t> </a:t>
            </a:r>
            <a:r>
              <a:rPr lang="en-US" dirty="0" err="1"/>
              <a:t>Barang</a:t>
            </a:r>
            <a:r>
              <a:rPr lang="en-US" dirty="0"/>
              <a:t>/</a:t>
            </a:r>
            <a:r>
              <a:rPr lang="en-US" dirty="0" err="1"/>
              <a:t>Jasa</a:t>
            </a:r>
            <a:endParaRPr lang="en-US" dirty="0"/>
          </a:p>
        </p:txBody>
      </p:sp>
      <p:sp>
        <p:nvSpPr>
          <p:cNvPr id="20" name="Rectangle: Single Corner Rounded 19">
            <a:extLst>
              <a:ext uri="{FF2B5EF4-FFF2-40B4-BE49-F238E27FC236}">
                <a16:creationId xmlns:a16="http://schemas.microsoft.com/office/drawing/2014/main" id="{E676C80C-A997-4F3C-BE14-D969662CE21A}"/>
              </a:ext>
            </a:extLst>
          </p:cNvPr>
          <p:cNvSpPr/>
          <p:nvPr/>
        </p:nvSpPr>
        <p:spPr>
          <a:xfrm>
            <a:off x="2960822" y="4925251"/>
            <a:ext cx="2228193" cy="1382773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Menyediakan</a:t>
            </a:r>
            <a:r>
              <a:rPr lang="en-US" dirty="0"/>
              <a:t> </a:t>
            </a:r>
            <a:r>
              <a:rPr lang="en-US" dirty="0" err="1"/>
              <a:t>sarana</a:t>
            </a:r>
            <a:r>
              <a:rPr lang="en-US" dirty="0"/>
              <a:t> </a:t>
            </a:r>
            <a:r>
              <a:rPr lang="en-US" dirty="0" err="1"/>
              <a:t>akses</a:t>
            </a:r>
            <a:r>
              <a:rPr lang="en-US" dirty="0"/>
              <a:t> internet </a:t>
            </a:r>
            <a:r>
              <a:rPr lang="en-US" dirty="0" err="1"/>
              <a:t>bagi</a:t>
            </a:r>
            <a:r>
              <a:rPr lang="en-US" dirty="0"/>
              <a:t> PPK/</a:t>
            </a:r>
            <a:r>
              <a:rPr lang="en-US" dirty="0" err="1"/>
              <a:t>Panitia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Penyedia</a:t>
            </a:r>
            <a:r>
              <a:rPr lang="en-US" dirty="0"/>
              <a:t> </a:t>
            </a:r>
            <a:r>
              <a:rPr lang="en-US" dirty="0" err="1"/>
              <a:t>Barang</a:t>
            </a:r>
            <a:r>
              <a:rPr lang="en-US" dirty="0"/>
              <a:t>/</a:t>
            </a:r>
            <a:r>
              <a:rPr lang="en-US" dirty="0" err="1"/>
              <a:t>Jasa</a:t>
            </a:r>
            <a:r>
              <a:rPr lang="en-US" dirty="0"/>
              <a:t> </a:t>
            </a:r>
          </a:p>
        </p:txBody>
      </p:sp>
      <p:sp>
        <p:nvSpPr>
          <p:cNvPr id="21" name="Rectangle: Single Corner Rounded 20">
            <a:extLst>
              <a:ext uri="{FF2B5EF4-FFF2-40B4-BE49-F238E27FC236}">
                <a16:creationId xmlns:a16="http://schemas.microsoft.com/office/drawing/2014/main" id="{FC8D73A7-C213-492C-8EC4-DD3E92006DDA}"/>
              </a:ext>
            </a:extLst>
          </p:cNvPr>
          <p:cNvSpPr/>
          <p:nvPr/>
        </p:nvSpPr>
        <p:spPr>
          <a:xfrm>
            <a:off x="7210091" y="4816433"/>
            <a:ext cx="2501267" cy="1600407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Menyediakan</a:t>
            </a:r>
            <a:r>
              <a:rPr lang="en-US" dirty="0"/>
              <a:t> </a:t>
            </a:r>
            <a:r>
              <a:rPr lang="en-US" dirty="0" err="1"/>
              <a:t>bantuan</a:t>
            </a:r>
            <a:r>
              <a:rPr lang="en-US" dirty="0"/>
              <a:t> </a:t>
            </a:r>
            <a:r>
              <a:rPr lang="en-US" dirty="0" err="1"/>
              <a:t>teknis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mengoperasikan</a:t>
            </a:r>
            <a:r>
              <a:rPr lang="en-US" dirty="0"/>
              <a:t> SPSE </a:t>
            </a:r>
            <a:r>
              <a:rPr lang="en-US" dirty="0" err="1"/>
              <a:t>kepada</a:t>
            </a:r>
            <a:r>
              <a:rPr lang="en-US" dirty="0"/>
              <a:t> PPK/</a:t>
            </a:r>
            <a:r>
              <a:rPr lang="en-US" dirty="0" err="1"/>
              <a:t>Panitia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Penyedia</a:t>
            </a:r>
            <a:r>
              <a:rPr lang="en-US" dirty="0"/>
              <a:t> </a:t>
            </a:r>
            <a:r>
              <a:rPr lang="en-US" dirty="0" err="1"/>
              <a:t>Barang</a:t>
            </a:r>
            <a:r>
              <a:rPr lang="en-US" dirty="0"/>
              <a:t>/</a:t>
            </a:r>
            <a:r>
              <a:rPr lang="en-US" dirty="0" err="1"/>
              <a:t>Jasa</a:t>
            </a:r>
            <a:endParaRPr lang="en-US" dirty="0"/>
          </a:p>
        </p:txBody>
      </p:sp>
      <p:sp>
        <p:nvSpPr>
          <p:cNvPr id="22" name="Rectangle: Single Corner Rounded 21">
            <a:extLst>
              <a:ext uri="{FF2B5EF4-FFF2-40B4-BE49-F238E27FC236}">
                <a16:creationId xmlns:a16="http://schemas.microsoft.com/office/drawing/2014/main" id="{D17233A3-BD3D-42B2-A34B-806BF6920294}"/>
              </a:ext>
            </a:extLst>
          </p:cNvPr>
          <p:cNvSpPr/>
          <p:nvPr/>
        </p:nvSpPr>
        <p:spPr>
          <a:xfrm>
            <a:off x="7811373" y="2475177"/>
            <a:ext cx="2501267" cy="1382773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pendaftaran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Verifikasi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PPK/</a:t>
            </a:r>
            <a:r>
              <a:rPr lang="en-US" dirty="0" err="1"/>
              <a:t>Panitia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Penyedia</a:t>
            </a:r>
            <a:r>
              <a:rPr lang="en-US" dirty="0"/>
              <a:t> </a:t>
            </a:r>
            <a:r>
              <a:rPr lang="en-US" dirty="0" err="1"/>
              <a:t>Barang</a:t>
            </a:r>
            <a:r>
              <a:rPr lang="en-US" dirty="0"/>
              <a:t>/</a:t>
            </a:r>
            <a:r>
              <a:rPr lang="en-US" dirty="0" err="1"/>
              <a:t>Jasa</a:t>
            </a:r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659798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11">
            <a:extLst>
              <a:ext uri="{FF2B5EF4-FFF2-40B4-BE49-F238E27FC236}">
                <a16:creationId xmlns:a16="http://schemas.microsoft.com/office/drawing/2014/main" id="{DD024F47-B558-45FF-B2CA-42089731B1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6304"/>
            <a:ext cx="12191999" cy="685973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E8997BB-734E-4E53-9BC4-2EE2A7C417E7}"/>
              </a:ext>
            </a:extLst>
          </p:cNvPr>
          <p:cNvSpPr/>
          <p:nvPr/>
        </p:nvSpPr>
        <p:spPr>
          <a:xfrm>
            <a:off x="2974838" y="532533"/>
            <a:ext cx="65701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Dasar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Hukum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Pengadaan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Barang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Jasa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726ECB2-FAFF-4B05-9FAD-8E048A8C785A}"/>
              </a:ext>
            </a:extLst>
          </p:cNvPr>
          <p:cNvSpPr/>
          <p:nvPr/>
        </p:nvSpPr>
        <p:spPr>
          <a:xfrm>
            <a:off x="482600" y="2082801"/>
            <a:ext cx="3848100" cy="523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/>
              <a:t>Peraturan</a:t>
            </a:r>
            <a:r>
              <a:rPr lang="en-US" dirty="0"/>
              <a:t> </a:t>
            </a:r>
            <a:r>
              <a:rPr lang="en-US" dirty="0" err="1"/>
              <a:t>Presiden</a:t>
            </a:r>
            <a:r>
              <a:rPr lang="en-US" dirty="0"/>
              <a:t> No. 54 </a:t>
            </a:r>
            <a:r>
              <a:rPr lang="en-US" dirty="0" err="1"/>
              <a:t>Tahun</a:t>
            </a:r>
            <a:r>
              <a:rPr lang="en-US" dirty="0"/>
              <a:t> 2010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250032B-A826-4E7F-8871-44F9DA0D859F}"/>
              </a:ext>
            </a:extLst>
          </p:cNvPr>
          <p:cNvSpPr/>
          <p:nvPr/>
        </p:nvSpPr>
        <p:spPr>
          <a:xfrm>
            <a:off x="1269880" y="2932507"/>
            <a:ext cx="3848100" cy="523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/>
              <a:t>Peraturan</a:t>
            </a:r>
            <a:r>
              <a:rPr lang="en-US" dirty="0"/>
              <a:t> </a:t>
            </a:r>
            <a:r>
              <a:rPr lang="en-US" dirty="0" err="1"/>
              <a:t>Presiden</a:t>
            </a:r>
            <a:r>
              <a:rPr lang="en-US" dirty="0"/>
              <a:t> No. 34 </a:t>
            </a:r>
            <a:r>
              <a:rPr lang="en-US" dirty="0" err="1"/>
              <a:t>Tahun</a:t>
            </a:r>
            <a:r>
              <a:rPr lang="en-US" dirty="0"/>
              <a:t> 2011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B63E1B4-ABB3-450D-8BA3-E88D5D9CDC82}"/>
              </a:ext>
            </a:extLst>
          </p:cNvPr>
          <p:cNvSpPr/>
          <p:nvPr/>
        </p:nvSpPr>
        <p:spPr>
          <a:xfrm>
            <a:off x="2247900" y="3776652"/>
            <a:ext cx="3848100" cy="523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/>
              <a:t>Peraturan</a:t>
            </a:r>
            <a:r>
              <a:rPr lang="en-US" dirty="0"/>
              <a:t> </a:t>
            </a:r>
            <a:r>
              <a:rPr lang="en-US" dirty="0" err="1"/>
              <a:t>Presiden</a:t>
            </a:r>
            <a:r>
              <a:rPr lang="en-US" dirty="0"/>
              <a:t> No. 70 </a:t>
            </a:r>
            <a:r>
              <a:rPr lang="en-US" dirty="0" err="1"/>
              <a:t>Tahun</a:t>
            </a:r>
            <a:r>
              <a:rPr lang="en-US" dirty="0"/>
              <a:t> 2012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9EAB21F-4FA9-4909-88D0-EF0FE5ED0D0B}"/>
              </a:ext>
            </a:extLst>
          </p:cNvPr>
          <p:cNvSpPr/>
          <p:nvPr/>
        </p:nvSpPr>
        <p:spPr>
          <a:xfrm>
            <a:off x="3384702" y="4620797"/>
            <a:ext cx="3848100" cy="523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/>
              <a:t>Peraturan</a:t>
            </a:r>
            <a:r>
              <a:rPr lang="en-US" dirty="0"/>
              <a:t> </a:t>
            </a:r>
            <a:r>
              <a:rPr lang="en-US" dirty="0" err="1"/>
              <a:t>Presiden</a:t>
            </a:r>
            <a:r>
              <a:rPr lang="en-US" dirty="0"/>
              <a:t> No. 172 </a:t>
            </a:r>
            <a:r>
              <a:rPr lang="en-US" dirty="0" err="1"/>
              <a:t>Tahun</a:t>
            </a:r>
            <a:r>
              <a:rPr lang="en-US" dirty="0"/>
              <a:t> 2014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85216A3-7114-4328-8CE2-FDE093A8A30A}"/>
              </a:ext>
            </a:extLst>
          </p:cNvPr>
          <p:cNvSpPr/>
          <p:nvPr/>
        </p:nvSpPr>
        <p:spPr>
          <a:xfrm>
            <a:off x="4171919" y="5470504"/>
            <a:ext cx="3848100" cy="523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/>
              <a:t>Peraturan</a:t>
            </a:r>
            <a:r>
              <a:rPr lang="en-US" dirty="0"/>
              <a:t> </a:t>
            </a:r>
            <a:r>
              <a:rPr lang="en-US" dirty="0" err="1"/>
              <a:t>Presiden</a:t>
            </a:r>
            <a:r>
              <a:rPr lang="en-US" dirty="0"/>
              <a:t> No. 4 </a:t>
            </a:r>
            <a:r>
              <a:rPr lang="en-US" dirty="0" err="1"/>
              <a:t>Tahun</a:t>
            </a:r>
            <a:r>
              <a:rPr lang="en-US" dirty="0"/>
              <a:t> 2015</a:t>
            </a:r>
          </a:p>
        </p:txBody>
      </p:sp>
      <p:sp>
        <p:nvSpPr>
          <p:cNvPr id="8" name="Arrow: Curved Right 7">
            <a:extLst>
              <a:ext uri="{FF2B5EF4-FFF2-40B4-BE49-F238E27FC236}">
                <a16:creationId xmlns:a16="http://schemas.microsoft.com/office/drawing/2014/main" id="{8ECFD745-E069-41F3-A1A5-E270554CE2CB}"/>
              </a:ext>
            </a:extLst>
          </p:cNvPr>
          <p:cNvSpPr/>
          <p:nvPr/>
        </p:nvSpPr>
        <p:spPr>
          <a:xfrm rot="19929475">
            <a:off x="622239" y="2755287"/>
            <a:ext cx="508000" cy="72390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Arrow: Curved Right 22">
            <a:extLst>
              <a:ext uri="{FF2B5EF4-FFF2-40B4-BE49-F238E27FC236}">
                <a16:creationId xmlns:a16="http://schemas.microsoft.com/office/drawing/2014/main" id="{F9E47180-D206-4DA0-AE8A-A3AD070B4EC7}"/>
              </a:ext>
            </a:extLst>
          </p:cNvPr>
          <p:cNvSpPr/>
          <p:nvPr/>
        </p:nvSpPr>
        <p:spPr>
          <a:xfrm rot="19929475">
            <a:off x="1498603" y="3582456"/>
            <a:ext cx="508000" cy="72390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Arrow: Curved Right 23">
            <a:extLst>
              <a:ext uri="{FF2B5EF4-FFF2-40B4-BE49-F238E27FC236}">
                <a16:creationId xmlns:a16="http://schemas.microsoft.com/office/drawing/2014/main" id="{25FA87FB-3DF9-494A-99C5-5B7D5F9EB442}"/>
              </a:ext>
            </a:extLst>
          </p:cNvPr>
          <p:cNvSpPr/>
          <p:nvPr/>
        </p:nvSpPr>
        <p:spPr>
          <a:xfrm rot="19929475">
            <a:off x="2575122" y="4459812"/>
            <a:ext cx="508000" cy="72390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Arrow: Curved Right 24">
            <a:extLst>
              <a:ext uri="{FF2B5EF4-FFF2-40B4-BE49-F238E27FC236}">
                <a16:creationId xmlns:a16="http://schemas.microsoft.com/office/drawing/2014/main" id="{96D0F4B0-0946-4B4A-866F-9A64A16C2CC6}"/>
              </a:ext>
            </a:extLst>
          </p:cNvPr>
          <p:cNvSpPr/>
          <p:nvPr/>
        </p:nvSpPr>
        <p:spPr>
          <a:xfrm rot="19929475">
            <a:off x="3524342" y="5319696"/>
            <a:ext cx="508000" cy="72390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Arrow: Curved Right 25">
            <a:extLst>
              <a:ext uri="{FF2B5EF4-FFF2-40B4-BE49-F238E27FC236}">
                <a16:creationId xmlns:a16="http://schemas.microsoft.com/office/drawing/2014/main" id="{1F75F3C2-EADA-4F1E-A2B2-6700CD9AD49A}"/>
              </a:ext>
            </a:extLst>
          </p:cNvPr>
          <p:cNvSpPr/>
          <p:nvPr/>
        </p:nvSpPr>
        <p:spPr>
          <a:xfrm rot="14539266">
            <a:off x="9273307" y="3984429"/>
            <a:ext cx="900450" cy="2978081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B5A6264-D03F-4DAD-AE72-840F4E05CB23}"/>
              </a:ext>
            </a:extLst>
          </p:cNvPr>
          <p:cNvSpPr/>
          <p:nvPr/>
        </p:nvSpPr>
        <p:spPr>
          <a:xfrm>
            <a:off x="10297660" y="3117237"/>
            <a:ext cx="637160" cy="12645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600" dirty="0">
                <a:solidFill>
                  <a:schemeClr val="tx1"/>
                </a:solidFill>
                <a:latin typeface="AR DARLING" panose="02000000000000000000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74643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  <p:bldP spid="15" grpId="0" animBg="1"/>
      <p:bldP spid="16" grpId="0" animBg="1"/>
      <p:bldP spid="17" grpId="0" animBg="1"/>
      <p:bldP spid="8" grpId="0" animBg="1"/>
      <p:bldP spid="23" grpId="0" animBg="1"/>
      <p:bldP spid="24" grpId="0" animBg="1"/>
      <p:bldP spid="25" grpId="0" animBg="1"/>
      <p:bldP spid="26" grpId="0" animBg="1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11">
            <a:extLst>
              <a:ext uri="{FF2B5EF4-FFF2-40B4-BE49-F238E27FC236}">
                <a16:creationId xmlns:a16="http://schemas.microsoft.com/office/drawing/2014/main" id="{DD024F47-B558-45FF-B2CA-42089731B1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6304"/>
            <a:ext cx="12191999" cy="685973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E8997BB-734E-4E53-9BC4-2EE2A7C417E7}"/>
              </a:ext>
            </a:extLst>
          </p:cNvPr>
          <p:cNvSpPr/>
          <p:nvPr/>
        </p:nvSpPr>
        <p:spPr>
          <a:xfrm>
            <a:off x="2982327" y="489862"/>
            <a:ext cx="45388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e-Procurement Nasional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9AD2FE3-6826-4FDD-AEE3-9EA342C6078E}"/>
              </a:ext>
            </a:extLst>
          </p:cNvPr>
          <p:cNvSpPr/>
          <p:nvPr/>
        </p:nvSpPr>
        <p:spPr>
          <a:xfrm>
            <a:off x="2590800" y="1791983"/>
            <a:ext cx="1422400" cy="5232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Perencanaan</a:t>
            </a:r>
            <a:endParaRPr lang="en-US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22472598-43DD-4092-9C92-B813FE8CAF46}"/>
              </a:ext>
            </a:extLst>
          </p:cNvPr>
          <p:cNvSpPr/>
          <p:nvPr/>
        </p:nvSpPr>
        <p:spPr>
          <a:xfrm>
            <a:off x="2590800" y="3077881"/>
            <a:ext cx="1422400" cy="14604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Pemilihan</a:t>
            </a:r>
            <a:r>
              <a:rPr lang="en-US" dirty="0"/>
              <a:t> </a:t>
            </a:r>
            <a:r>
              <a:rPr lang="en-US" dirty="0" err="1"/>
              <a:t>Penyedia</a:t>
            </a:r>
            <a:endParaRPr lang="en-US" dirty="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09DA724-61F7-476A-BF78-BA13EF62810F}"/>
              </a:ext>
            </a:extLst>
          </p:cNvPr>
          <p:cNvSpPr/>
          <p:nvPr/>
        </p:nvSpPr>
        <p:spPr>
          <a:xfrm>
            <a:off x="2590800" y="5349338"/>
            <a:ext cx="1422400" cy="5232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Inovasi</a:t>
            </a:r>
            <a:endParaRPr lang="en-US" dirty="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D7CC7B2C-F863-420C-BE71-C3440A03E4DB}"/>
              </a:ext>
            </a:extLst>
          </p:cNvPr>
          <p:cNvSpPr/>
          <p:nvPr/>
        </p:nvSpPr>
        <p:spPr>
          <a:xfrm>
            <a:off x="4572000" y="2585710"/>
            <a:ext cx="1562100" cy="52322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>
                <a:solidFill>
                  <a:schemeClr val="tx1"/>
                </a:solidFill>
              </a:rPr>
              <a:t>e</a:t>
            </a:r>
            <a:r>
              <a:rPr lang="en-US" b="1" dirty="0">
                <a:solidFill>
                  <a:schemeClr val="tx1"/>
                </a:solidFill>
              </a:rPr>
              <a:t>-Tendering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C65A0BC7-9EFB-4D06-BA9A-AAFEA8BBC11C}"/>
              </a:ext>
            </a:extLst>
          </p:cNvPr>
          <p:cNvSpPr/>
          <p:nvPr/>
        </p:nvSpPr>
        <p:spPr>
          <a:xfrm>
            <a:off x="4572000" y="3771758"/>
            <a:ext cx="1562100" cy="52322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>
                <a:solidFill>
                  <a:schemeClr val="tx1"/>
                </a:solidFill>
              </a:rPr>
              <a:t>e</a:t>
            </a:r>
            <a:r>
              <a:rPr lang="en-US" b="1" dirty="0">
                <a:solidFill>
                  <a:schemeClr val="tx1"/>
                </a:solidFill>
              </a:rPr>
              <a:t>-Purchasing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4E442F3F-481A-4790-B4A6-1B359E596232}"/>
              </a:ext>
            </a:extLst>
          </p:cNvPr>
          <p:cNvSpPr/>
          <p:nvPr/>
        </p:nvSpPr>
        <p:spPr>
          <a:xfrm>
            <a:off x="4572000" y="1791984"/>
            <a:ext cx="1562100" cy="52322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</a:rPr>
              <a:t>SiRUP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7F9F6335-88B0-4398-A210-EEE11C364D2C}"/>
              </a:ext>
            </a:extLst>
          </p:cNvPr>
          <p:cNvSpPr/>
          <p:nvPr/>
        </p:nvSpPr>
        <p:spPr>
          <a:xfrm>
            <a:off x="4572000" y="5349338"/>
            <a:ext cx="1562100" cy="52322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e-</a:t>
            </a:r>
            <a:r>
              <a:rPr lang="en-US" b="1" dirty="0" err="1">
                <a:solidFill>
                  <a:schemeClr val="tx1"/>
                </a:solidFill>
              </a:rPr>
              <a:t>Lelang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Cepat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5400EC02-2DC3-4E9F-A17A-2BBE7E38164C}"/>
              </a:ext>
            </a:extLst>
          </p:cNvPr>
          <p:cNvSpPr/>
          <p:nvPr/>
        </p:nvSpPr>
        <p:spPr>
          <a:xfrm>
            <a:off x="6553200" y="2105159"/>
            <a:ext cx="1562100" cy="52322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>
                <a:solidFill>
                  <a:schemeClr val="tx1"/>
                </a:solidFill>
              </a:rPr>
              <a:t>e</a:t>
            </a:r>
            <a:r>
              <a:rPr lang="en-US" b="1" dirty="0">
                <a:solidFill>
                  <a:schemeClr val="tx1"/>
                </a:solidFill>
              </a:rPr>
              <a:t>-</a:t>
            </a:r>
            <a:r>
              <a:rPr lang="id-ID" b="1" dirty="0">
                <a:solidFill>
                  <a:schemeClr val="tx1"/>
                </a:solidFill>
              </a:rPr>
              <a:t>Lelang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C4EF97C7-DDBF-499F-B295-8D4455143C50}"/>
              </a:ext>
            </a:extLst>
          </p:cNvPr>
          <p:cNvSpPr/>
          <p:nvPr/>
        </p:nvSpPr>
        <p:spPr>
          <a:xfrm>
            <a:off x="6553200" y="2905780"/>
            <a:ext cx="1562100" cy="52322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>
                <a:solidFill>
                  <a:schemeClr val="tx1"/>
                </a:solidFill>
              </a:rPr>
              <a:t>e</a:t>
            </a:r>
            <a:r>
              <a:rPr lang="en-US" b="1" dirty="0">
                <a:solidFill>
                  <a:schemeClr val="tx1"/>
                </a:solidFill>
              </a:rPr>
              <a:t>-</a:t>
            </a:r>
            <a:r>
              <a:rPr lang="id-ID" b="1" dirty="0">
                <a:solidFill>
                  <a:schemeClr val="tx1"/>
                </a:solidFill>
              </a:rPr>
              <a:t>Seleksi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ADD9995B-57D3-48F4-A4FE-0C6E99C8FDE4}"/>
              </a:ext>
            </a:extLst>
          </p:cNvPr>
          <p:cNvSpPr/>
          <p:nvPr/>
        </p:nvSpPr>
        <p:spPr>
          <a:xfrm>
            <a:off x="6553200" y="3771758"/>
            <a:ext cx="1562100" cy="52322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>
                <a:solidFill>
                  <a:schemeClr val="tx1"/>
                </a:solidFill>
              </a:rPr>
              <a:t>e</a:t>
            </a:r>
            <a:r>
              <a:rPr lang="en-US" b="1" dirty="0">
                <a:solidFill>
                  <a:schemeClr val="tx1"/>
                </a:solidFill>
              </a:rPr>
              <a:t>-</a:t>
            </a:r>
            <a:r>
              <a:rPr lang="id-ID" b="1" dirty="0">
                <a:solidFill>
                  <a:schemeClr val="tx1"/>
                </a:solidFill>
              </a:rPr>
              <a:t>Katalog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5C10D893-3003-4D33-994C-C47FB46899F1}"/>
              </a:ext>
            </a:extLst>
          </p:cNvPr>
          <p:cNvSpPr/>
          <p:nvPr/>
        </p:nvSpPr>
        <p:spPr>
          <a:xfrm>
            <a:off x="4572000" y="4565484"/>
            <a:ext cx="1562100" cy="523220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>
                <a:solidFill>
                  <a:schemeClr val="tx1"/>
                </a:solidFill>
              </a:rPr>
              <a:t>e</a:t>
            </a:r>
            <a:r>
              <a:rPr lang="en-US" b="1" dirty="0">
                <a:solidFill>
                  <a:schemeClr val="tx1"/>
                </a:solidFill>
              </a:rPr>
              <a:t>-Non Tendering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36DDB744-65A3-4066-9A53-4C6BFB154B9E}"/>
              </a:ext>
            </a:extLst>
          </p:cNvPr>
          <p:cNvSpPr/>
          <p:nvPr/>
        </p:nvSpPr>
        <p:spPr>
          <a:xfrm>
            <a:off x="8407400" y="2460250"/>
            <a:ext cx="1562100" cy="1460499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e-Contract Management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F86B5F63-DCE2-48C4-A0DD-38B4C910614D}"/>
              </a:ext>
            </a:extLst>
          </p:cNvPr>
          <p:cNvSpPr/>
          <p:nvPr/>
        </p:nvSpPr>
        <p:spPr>
          <a:xfrm>
            <a:off x="10388600" y="3130780"/>
            <a:ext cx="1422400" cy="1460499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Monev</a:t>
            </a:r>
            <a:r>
              <a:rPr lang="en-US" sz="2400" dirty="0"/>
              <a:t> Online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9E63ED7-0A63-4A7B-9081-81B1C9CEE807}"/>
              </a:ext>
            </a:extLst>
          </p:cNvPr>
          <p:cNvCxnSpPr>
            <a:stCxn id="18" idx="3"/>
            <a:endCxn id="20" idx="1"/>
          </p:cNvCxnSpPr>
          <p:nvPr/>
        </p:nvCxnSpPr>
        <p:spPr>
          <a:xfrm flipV="1">
            <a:off x="4013200" y="2847320"/>
            <a:ext cx="558800" cy="96081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F6F2A18-BAD3-49A5-8F4E-FA701B6BD02A}"/>
              </a:ext>
            </a:extLst>
          </p:cNvPr>
          <p:cNvCxnSpPr>
            <a:stCxn id="18" idx="3"/>
            <a:endCxn id="21" idx="1"/>
          </p:cNvCxnSpPr>
          <p:nvPr/>
        </p:nvCxnSpPr>
        <p:spPr>
          <a:xfrm>
            <a:off x="4013200" y="3808131"/>
            <a:ext cx="558800" cy="225237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BB0A9D24-BF34-485F-B771-CAF5156F6BA9}"/>
              </a:ext>
            </a:extLst>
          </p:cNvPr>
          <p:cNvCxnSpPr>
            <a:cxnSpLocks/>
            <a:stCxn id="20" idx="3"/>
            <a:endCxn id="31" idx="1"/>
          </p:cNvCxnSpPr>
          <p:nvPr/>
        </p:nvCxnSpPr>
        <p:spPr>
          <a:xfrm flipV="1">
            <a:off x="6134100" y="2366769"/>
            <a:ext cx="419100" cy="48055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34BC5F3F-DE92-49AA-A7D7-4662FA1F7DE1}"/>
              </a:ext>
            </a:extLst>
          </p:cNvPr>
          <p:cNvCxnSpPr>
            <a:cxnSpLocks/>
            <a:stCxn id="20" idx="3"/>
            <a:endCxn id="32" idx="1"/>
          </p:cNvCxnSpPr>
          <p:nvPr/>
        </p:nvCxnSpPr>
        <p:spPr>
          <a:xfrm>
            <a:off x="6134100" y="2847320"/>
            <a:ext cx="419100" cy="32007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A799098D-6A6B-4AF3-9E5E-6CA13E21CD4A}"/>
              </a:ext>
            </a:extLst>
          </p:cNvPr>
          <p:cNvCxnSpPr>
            <a:cxnSpLocks/>
            <a:stCxn id="21" idx="3"/>
            <a:endCxn id="33" idx="1"/>
          </p:cNvCxnSpPr>
          <p:nvPr/>
        </p:nvCxnSpPr>
        <p:spPr>
          <a:xfrm>
            <a:off x="6134100" y="4033368"/>
            <a:ext cx="41910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5C60C4CF-FD39-4718-9193-776E94E87B2D}"/>
              </a:ext>
            </a:extLst>
          </p:cNvPr>
          <p:cNvCxnSpPr>
            <a:cxnSpLocks/>
            <a:stCxn id="4" idx="3"/>
            <a:endCxn id="28" idx="1"/>
          </p:cNvCxnSpPr>
          <p:nvPr/>
        </p:nvCxnSpPr>
        <p:spPr>
          <a:xfrm>
            <a:off x="4013200" y="2053594"/>
            <a:ext cx="55880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ED317A4F-DF18-4227-9FC5-81E2998C4ED6}"/>
              </a:ext>
            </a:extLst>
          </p:cNvPr>
          <p:cNvCxnSpPr>
            <a:cxnSpLocks/>
            <a:stCxn id="19" idx="3"/>
            <a:endCxn id="29" idx="1"/>
          </p:cNvCxnSpPr>
          <p:nvPr/>
        </p:nvCxnSpPr>
        <p:spPr>
          <a:xfrm>
            <a:off x="4013200" y="5610948"/>
            <a:ext cx="55880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1E262939-7097-4F02-AAEE-1FC8C1B29BE3}"/>
              </a:ext>
            </a:extLst>
          </p:cNvPr>
          <p:cNvCxnSpPr>
            <a:cxnSpLocks/>
            <a:stCxn id="18" idx="3"/>
            <a:endCxn id="34" idx="1"/>
          </p:cNvCxnSpPr>
          <p:nvPr/>
        </p:nvCxnSpPr>
        <p:spPr>
          <a:xfrm>
            <a:off x="4013200" y="3808131"/>
            <a:ext cx="558800" cy="1018963"/>
          </a:xfrm>
          <a:prstGeom prst="straightConnector1">
            <a:avLst/>
          </a:prstGeom>
          <a:ln w="25400">
            <a:solidFill>
              <a:srgbClr val="FF0000"/>
            </a:solidFill>
            <a:prstDash val="lg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C7839B81-CA52-4D83-91CF-6E85F67568CD}"/>
              </a:ext>
            </a:extLst>
          </p:cNvPr>
          <p:cNvSpPr/>
          <p:nvPr/>
        </p:nvSpPr>
        <p:spPr>
          <a:xfrm>
            <a:off x="10388600" y="4950099"/>
            <a:ext cx="1422400" cy="1460499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Sismon</a:t>
            </a:r>
            <a:r>
              <a:rPr lang="en-US" sz="2400" dirty="0"/>
              <a:t> </a:t>
            </a:r>
            <a:r>
              <a:rPr lang="en-US" sz="2400" dirty="0" err="1"/>
              <a:t>Tepra</a:t>
            </a:r>
            <a:endParaRPr lang="en-US" sz="2400" dirty="0"/>
          </a:p>
        </p:txBody>
      </p:sp>
      <p:sp>
        <p:nvSpPr>
          <p:cNvPr id="59" name="Right Bracket 58">
            <a:extLst>
              <a:ext uri="{FF2B5EF4-FFF2-40B4-BE49-F238E27FC236}">
                <a16:creationId xmlns:a16="http://schemas.microsoft.com/office/drawing/2014/main" id="{CA5550F3-A4EB-4FE9-8C58-93835BA8A3D1}"/>
              </a:ext>
            </a:extLst>
          </p:cNvPr>
          <p:cNvSpPr/>
          <p:nvPr/>
        </p:nvSpPr>
        <p:spPr>
          <a:xfrm>
            <a:off x="7969250" y="1997088"/>
            <a:ext cx="342900" cy="2340603"/>
          </a:xfrm>
          <a:prstGeom prst="rightBracket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ight Brace 59">
            <a:extLst>
              <a:ext uri="{FF2B5EF4-FFF2-40B4-BE49-F238E27FC236}">
                <a16:creationId xmlns:a16="http://schemas.microsoft.com/office/drawing/2014/main" id="{01A78C97-8C2A-47F2-851E-9B3CD288A965}"/>
              </a:ext>
            </a:extLst>
          </p:cNvPr>
          <p:cNvSpPr/>
          <p:nvPr/>
        </p:nvSpPr>
        <p:spPr>
          <a:xfrm>
            <a:off x="9804400" y="1791982"/>
            <a:ext cx="558800" cy="4080575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Arrow: Down 60">
            <a:extLst>
              <a:ext uri="{FF2B5EF4-FFF2-40B4-BE49-F238E27FC236}">
                <a16:creationId xmlns:a16="http://schemas.microsoft.com/office/drawing/2014/main" id="{B112170E-29F9-44E0-8175-675D2C780CB9}"/>
              </a:ext>
            </a:extLst>
          </p:cNvPr>
          <p:cNvSpPr/>
          <p:nvPr/>
        </p:nvSpPr>
        <p:spPr>
          <a:xfrm>
            <a:off x="10890250" y="4664388"/>
            <a:ext cx="419100" cy="235815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B3977DE1-0004-4B0F-9929-CE37AF817008}"/>
              </a:ext>
            </a:extLst>
          </p:cNvPr>
          <p:cNvSpPr/>
          <p:nvPr/>
        </p:nvSpPr>
        <p:spPr>
          <a:xfrm>
            <a:off x="196850" y="3077296"/>
            <a:ext cx="1454150" cy="14604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e-Procurement Nasional</a:t>
            </a: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CD0A0A2E-1CD7-4F73-91A7-BC5880814170}"/>
              </a:ext>
            </a:extLst>
          </p:cNvPr>
          <p:cNvCxnSpPr>
            <a:cxnSpLocks/>
            <a:stCxn id="64" idx="3"/>
            <a:endCxn id="4" idx="1"/>
          </p:cNvCxnSpPr>
          <p:nvPr/>
        </p:nvCxnSpPr>
        <p:spPr>
          <a:xfrm flipV="1">
            <a:off x="1651000" y="2053594"/>
            <a:ext cx="939800" cy="175395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15FE7C8C-688B-431B-BF4C-D41B98E9C266}"/>
              </a:ext>
            </a:extLst>
          </p:cNvPr>
          <p:cNvCxnSpPr>
            <a:cxnSpLocks/>
            <a:stCxn id="64" idx="3"/>
            <a:endCxn id="18" idx="1"/>
          </p:cNvCxnSpPr>
          <p:nvPr/>
        </p:nvCxnSpPr>
        <p:spPr>
          <a:xfrm>
            <a:off x="1651000" y="3807546"/>
            <a:ext cx="939800" cy="58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3E2BA736-9BE3-4FE9-8075-8977CD4054E5}"/>
              </a:ext>
            </a:extLst>
          </p:cNvPr>
          <p:cNvCxnSpPr>
            <a:cxnSpLocks/>
            <a:stCxn id="64" idx="3"/>
            <a:endCxn id="19" idx="1"/>
          </p:cNvCxnSpPr>
          <p:nvPr/>
        </p:nvCxnSpPr>
        <p:spPr>
          <a:xfrm>
            <a:off x="1651000" y="3807546"/>
            <a:ext cx="939800" cy="180340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9270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6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8" grpId="0" animBg="1"/>
      <p:bldP spid="19" grpId="0" animBg="1"/>
      <p:bldP spid="20" grpId="0" animBg="1"/>
      <p:bldP spid="21" grpId="0" animBg="1"/>
      <p:bldP spid="28" grpId="0" animBg="1"/>
      <p:bldP spid="29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57" grpId="0" animBg="1"/>
      <p:bldP spid="59" grpId="0" animBg="1"/>
      <p:bldP spid="60" grpId="0" animBg="1"/>
      <p:bldP spid="61" grpId="0" animBg="1"/>
      <p:bldP spid="6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11">
            <a:extLst>
              <a:ext uri="{FF2B5EF4-FFF2-40B4-BE49-F238E27FC236}">
                <a16:creationId xmlns:a16="http://schemas.microsoft.com/office/drawing/2014/main" id="{DD024F47-B558-45FF-B2CA-42089731B1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0"/>
            <a:ext cx="12191999" cy="685973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E8997BB-734E-4E53-9BC4-2EE2A7C417E7}"/>
              </a:ext>
            </a:extLst>
          </p:cNvPr>
          <p:cNvSpPr/>
          <p:nvPr/>
        </p:nvSpPr>
        <p:spPr>
          <a:xfrm>
            <a:off x="3001017" y="486257"/>
            <a:ext cx="68327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Perangkat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Pengadaan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Barang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Jasa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801F72D-DB31-4241-8862-08A0D0C7DB32}"/>
              </a:ext>
            </a:extLst>
          </p:cNvPr>
          <p:cNvSpPr/>
          <p:nvPr/>
        </p:nvSpPr>
        <p:spPr>
          <a:xfrm>
            <a:off x="635000" y="3429000"/>
            <a:ext cx="2366017" cy="787400"/>
          </a:xfrm>
          <a:prstGeom prst="roundRect">
            <a:avLst/>
          </a:prstGeom>
          <a:solidFill>
            <a:schemeClr val="tx2">
              <a:lumMod val="75000"/>
            </a:schemeClr>
          </a:solidFill>
          <a:ln w="25400">
            <a:solidFill>
              <a:srgbClr val="FFFF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PA/KPA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03B952B-0BAC-4238-8A75-0E1019DA8714}"/>
              </a:ext>
            </a:extLst>
          </p:cNvPr>
          <p:cNvSpPr/>
          <p:nvPr/>
        </p:nvSpPr>
        <p:spPr>
          <a:xfrm>
            <a:off x="3926207" y="2123294"/>
            <a:ext cx="7340600" cy="37211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Tx/>
              <a:buAutoNum type="arabicPeriod"/>
              <a:defRPr/>
            </a:pPr>
            <a:r>
              <a:rPr lang="id-ID" sz="2000" b="1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Menetapkan dan Mengumumkan Rencana Umum Pengadaan</a:t>
            </a:r>
          </a:p>
          <a:p>
            <a:pPr marL="342900" indent="-342900" algn="just">
              <a:buFontTx/>
              <a:buAutoNum type="arabicPeriod"/>
              <a:defRPr/>
            </a:pPr>
            <a:r>
              <a:rPr lang="id-ID" sz="2000" b="1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Menetapkan PPK, PP, PPHP, Tim Teknis dan Tim juri</a:t>
            </a:r>
          </a:p>
          <a:p>
            <a:pPr marL="342900" indent="-342900" algn="just">
              <a:buFontTx/>
              <a:buAutoNum type="arabicPeriod"/>
              <a:defRPr/>
            </a:pPr>
            <a:r>
              <a:rPr lang="id-ID" sz="2000" b="1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Menetapkan Pemenang Pengadaan</a:t>
            </a:r>
            <a:endParaRPr lang="en-US" sz="2000" b="1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 marL="342900" indent="-342900" algn="just">
              <a:buFontTx/>
              <a:buAutoNum type="arabicPeriod"/>
              <a:defRPr/>
            </a:pPr>
            <a:r>
              <a:rPr lang="id-ID" sz="2000" b="1" dirty="0">
                <a:solidFill>
                  <a:schemeClr val="bg1"/>
                </a:solidFill>
                <a:latin typeface="Adobe Garamond Pro Bold" panose="02020702060506020403" pitchFamily="18" charset="0"/>
                <a:sym typeface="+mn-ea"/>
              </a:rPr>
              <a:t>Me</a:t>
            </a:r>
            <a:r>
              <a:rPr lang="en-US" altLang="id-ID" sz="2000" b="1" dirty="0">
                <a:solidFill>
                  <a:schemeClr val="bg1"/>
                </a:solidFill>
                <a:latin typeface="Adobe Garamond Pro Bold" panose="02020702060506020403" pitchFamily="18" charset="0"/>
                <a:sym typeface="+mn-ea"/>
              </a:rPr>
              <a:t>n</a:t>
            </a:r>
            <a:r>
              <a:rPr lang="id-ID" sz="2000" b="1" dirty="0">
                <a:solidFill>
                  <a:schemeClr val="bg1"/>
                </a:solidFill>
                <a:latin typeface="Adobe Garamond Pro Bold" panose="02020702060506020403" pitchFamily="18" charset="0"/>
                <a:sym typeface="+mn-ea"/>
              </a:rPr>
              <a:t>gawasi Pelaksanaan Anggaran</a:t>
            </a:r>
            <a:endParaRPr lang="en-US" sz="2000" b="1" dirty="0">
              <a:solidFill>
                <a:schemeClr val="bg1"/>
              </a:solidFill>
              <a:latin typeface="Adobe Garamond Pro Bold" panose="02020702060506020403" pitchFamily="18" charset="0"/>
              <a:sym typeface="+mn-ea"/>
            </a:endParaRPr>
          </a:p>
          <a:p>
            <a:pPr marL="342900" indent="-342900" algn="just">
              <a:buFontTx/>
              <a:buAutoNum type="arabicPeriod"/>
              <a:defRPr/>
            </a:pPr>
            <a:r>
              <a:rPr lang="en-US" altLang="id-ID" sz="2000" b="1" dirty="0" err="1">
                <a:solidFill>
                  <a:schemeClr val="bg1"/>
                </a:solidFill>
                <a:latin typeface="Adobe Garamond Pro Bold" panose="02020702060506020403" pitchFamily="18" charset="0"/>
              </a:rPr>
              <a:t>Menyampaikan</a:t>
            </a:r>
            <a:r>
              <a:rPr lang="en-US" altLang="id-ID" sz="2000" b="1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 </a:t>
            </a:r>
            <a:r>
              <a:rPr lang="en-US" altLang="id-ID" sz="2000" b="1" dirty="0" err="1">
                <a:solidFill>
                  <a:schemeClr val="bg1"/>
                </a:solidFill>
                <a:latin typeface="Adobe Garamond Pro Bold" panose="02020702060506020403" pitchFamily="18" charset="0"/>
              </a:rPr>
              <a:t>laporan</a:t>
            </a:r>
            <a:r>
              <a:rPr lang="en-US" altLang="id-ID" sz="2000" b="1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 </a:t>
            </a:r>
            <a:r>
              <a:rPr lang="id-ID" sz="2000" b="1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keuangan sesuai dengan perundang-undangan yang berlaku</a:t>
            </a:r>
            <a:endParaRPr lang="en-US" sz="2000" b="1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 marL="342900" indent="-342900" algn="just">
              <a:buFontTx/>
              <a:buAutoNum type="arabicPeriod"/>
              <a:defRPr/>
            </a:pPr>
            <a:r>
              <a:rPr lang="id-ID" sz="2000" b="1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Menyelesaikan perselisihan antara PPK dengan ULP/PP</a:t>
            </a:r>
            <a:endParaRPr lang="en-US" sz="2000" b="1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 marL="342900" indent="-342900" algn="just">
              <a:buFontTx/>
              <a:buAutoNum type="arabicPeriod"/>
              <a:defRPr/>
            </a:pPr>
            <a:r>
              <a:rPr lang="id-ID" altLang="id-ID" sz="2000" b="1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M</a:t>
            </a:r>
            <a:r>
              <a:rPr lang="en-US" altLang="id-ID" sz="2000" b="1" dirty="0" err="1">
                <a:solidFill>
                  <a:schemeClr val="bg1"/>
                </a:solidFill>
                <a:latin typeface="Adobe Garamond Pro Bold" panose="02020702060506020403" pitchFamily="18" charset="0"/>
              </a:rPr>
              <a:t>engawasi</a:t>
            </a:r>
            <a:r>
              <a:rPr lang="en-US" altLang="id-ID" sz="2000" b="1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 </a:t>
            </a:r>
            <a:r>
              <a:rPr lang="id-ID" sz="2000" b="1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penyimpanan dan memelihara seluruh dokumen</a:t>
            </a:r>
            <a:r>
              <a:rPr lang="en-AU" sz="2000" b="1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 </a:t>
            </a:r>
            <a:r>
              <a:rPr lang="id-ID" sz="2000" b="1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pengadaan barang/jasa</a:t>
            </a:r>
            <a:endParaRPr lang="en-AU" sz="2000" b="1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 marL="358775" indent="-358775" algn="just">
              <a:buAutoNum type="arabicPeriod" startAt="6"/>
              <a:tabLst>
                <a:tab pos="358775" algn="l"/>
              </a:tabLst>
              <a:defRPr/>
            </a:pPr>
            <a:endParaRPr lang="en-US" sz="2000" dirty="0">
              <a:latin typeface="Adobe Garamond Pro Bold" panose="02020702060506020403" pitchFamily="18" charset="0"/>
            </a:endParaRP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BEBCD9E8-C826-4C26-9A0C-A00C943A9FA0}"/>
              </a:ext>
            </a:extLst>
          </p:cNvPr>
          <p:cNvSpPr/>
          <p:nvPr/>
        </p:nvSpPr>
        <p:spPr>
          <a:xfrm>
            <a:off x="3139762" y="3561090"/>
            <a:ext cx="647700" cy="5232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29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11">
            <a:extLst>
              <a:ext uri="{FF2B5EF4-FFF2-40B4-BE49-F238E27FC236}">
                <a16:creationId xmlns:a16="http://schemas.microsoft.com/office/drawing/2014/main" id="{DD024F47-B558-45FF-B2CA-42089731B1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0"/>
            <a:ext cx="12191999" cy="685973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E8997BB-734E-4E53-9BC4-2EE2A7C417E7}"/>
              </a:ext>
            </a:extLst>
          </p:cNvPr>
          <p:cNvSpPr/>
          <p:nvPr/>
        </p:nvSpPr>
        <p:spPr>
          <a:xfrm>
            <a:off x="3001017" y="486257"/>
            <a:ext cx="68327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Perangkat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Pengadaan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Barang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Jasa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801F72D-DB31-4241-8862-08A0D0C7DB32}"/>
              </a:ext>
            </a:extLst>
          </p:cNvPr>
          <p:cNvSpPr/>
          <p:nvPr/>
        </p:nvSpPr>
        <p:spPr>
          <a:xfrm>
            <a:off x="472173" y="3590144"/>
            <a:ext cx="1572527" cy="787400"/>
          </a:xfrm>
          <a:prstGeom prst="roundRect">
            <a:avLst/>
          </a:prstGeom>
          <a:solidFill>
            <a:schemeClr val="tx2">
              <a:lumMod val="75000"/>
            </a:schemeClr>
          </a:solidFill>
          <a:ln w="25400">
            <a:solidFill>
              <a:srgbClr val="FFFF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PPK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03B952B-0BAC-4238-8A75-0E1019DA8714}"/>
              </a:ext>
            </a:extLst>
          </p:cNvPr>
          <p:cNvSpPr/>
          <p:nvPr/>
        </p:nvSpPr>
        <p:spPr>
          <a:xfrm>
            <a:off x="2870200" y="1507974"/>
            <a:ext cx="9147085" cy="49517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Tx/>
              <a:buAutoNum type="arabicPeriod"/>
              <a:defRPr/>
            </a:pPr>
            <a:r>
              <a:rPr lang="id-ID" sz="2000" b="1" dirty="0"/>
              <a:t>Menetapkan Rencana Pelaksanaan PBJ (HPS, </a:t>
            </a:r>
            <a:r>
              <a:rPr lang="en-US" sz="2000" b="1" dirty="0"/>
              <a:t>S</a:t>
            </a:r>
            <a:r>
              <a:rPr lang="id-ID" sz="2000" b="1" dirty="0"/>
              <a:t>pek </a:t>
            </a:r>
            <a:r>
              <a:rPr lang="en-US" sz="2000" b="1" dirty="0"/>
              <a:t>T</a:t>
            </a:r>
            <a:r>
              <a:rPr lang="id-ID" sz="2000" b="1" dirty="0"/>
              <a:t>eknis dan Rancangan Kontrak)</a:t>
            </a:r>
            <a:endParaRPr lang="en-US" sz="2000" b="1" dirty="0"/>
          </a:p>
          <a:p>
            <a:pPr marL="342900" indent="-342900" algn="just">
              <a:buFontTx/>
              <a:buAutoNum type="arabicPeriod"/>
              <a:defRPr/>
            </a:pPr>
            <a:r>
              <a:rPr lang="en-US" altLang="id-ID" sz="2000" b="1" dirty="0" err="1"/>
              <a:t>Menetapkan</a:t>
            </a:r>
            <a:r>
              <a:rPr lang="en-US" altLang="id-ID" sz="2000" b="1" dirty="0"/>
              <a:t> Tim </a:t>
            </a:r>
            <a:r>
              <a:rPr lang="en-US" altLang="id-ID" sz="2000" b="1" dirty="0" err="1"/>
              <a:t>Pendukung</a:t>
            </a:r>
            <a:r>
              <a:rPr lang="en-US" altLang="id-ID" sz="2000" b="1" dirty="0"/>
              <a:t>, Tenaga Ahli /</a:t>
            </a:r>
            <a:r>
              <a:rPr lang="en-US" altLang="id-ID" sz="2000" b="1" dirty="0" err="1"/>
              <a:t>Teknis</a:t>
            </a:r>
            <a:endParaRPr lang="id-ID" sz="2000" b="1" dirty="0"/>
          </a:p>
          <a:p>
            <a:pPr marL="342900" indent="-342900" algn="just">
              <a:buFontTx/>
              <a:buAutoNum type="arabicPeriod"/>
              <a:defRPr/>
            </a:pPr>
            <a:r>
              <a:rPr lang="id-ID" sz="2000" b="1" dirty="0"/>
              <a:t>Menerbitkan SPPBJ dan Pena</a:t>
            </a:r>
            <a:r>
              <a:rPr lang="en-US" altLang="id-ID" sz="2000" b="1" dirty="0"/>
              <a:t>n</a:t>
            </a:r>
            <a:r>
              <a:rPr lang="id-ID" sz="2000" b="1" dirty="0"/>
              <a:t>datangan Kontrak</a:t>
            </a:r>
          </a:p>
          <a:p>
            <a:pPr marL="342900" indent="-342900" algn="just">
              <a:buFontTx/>
              <a:buAutoNum type="arabicPeriod"/>
              <a:defRPr/>
            </a:pPr>
            <a:r>
              <a:rPr lang="id-ID" sz="2000" b="1" dirty="0"/>
              <a:t>Melaksanakan Kontrak </a:t>
            </a:r>
            <a:r>
              <a:rPr lang="en-US" altLang="id-ID" sz="2000" b="1" dirty="0" err="1"/>
              <a:t>dengan</a:t>
            </a:r>
            <a:r>
              <a:rPr lang="en-US" altLang="id-ID" sz="2000" b="1" dirty="0"/>
              <a:t> </a:t>
            </a:r>
            <a:r>
              <a:rPr lang="en-US" altLang="id-ID" sz="2000" b="1" dirty="0" err="1"/>
              <a:t>Penyedia</a:t>
            </a:r>
            <a:r>
              <a:rPr lang="en-US" altLang="id-ID" sz="2000" b="1" dirty="0"/>
              <a:t> </a:t>
            </a:r>
            <a:r>
              <a:rPr lang="en-US" altLang="id-ID" sz="2000" b="1" dirty="0" err="1"/>
              <a:t>Barang</a:t>
            </a:r>
            <a:r>
              <a:rPr lang="en-US" altLang="id-ID" sz="2000" b="1" dirty="0"/>
              <a:t>/</a:t>
            </a:r>
            <a:r>
              <a:rPr lang="en-US" altLang="id-ID" sz="2000" b="1" dirty="0" err="1"/>
              <a:t>Jasa</a:t>
            </a:r>
            <a:endParaRPr lang="en-US" altLang="id-ID" sz="2000" b="1" dirty="0"/>
          </a:p>
          <a:p>
            <a:pPr marL="342900" indent="-342900" algn="just">
              <a:buFontTx/>
              <a:buAutoNum type="arabicPeriod"/>
              <a:defRPr/>
            </a:pPr>
            <a:r>
              <a:rPr lang="en-US" altLang="id-ID" sz="2000" b="1" dirty="0"/>
              <a:t>Me</a:t>
            </a:r>
            <a:r>
              <a:rPr lang="id-ID" sz="2000" b="1" dirty="0"/>
              <a:t>ngendali</a:t>
            </a:r>
            <a:r>
              <a:rPr lang="en-US" altLang="id-ID" sz="2000" b="1" dirty="0"/>
              <a:t>k</a:t>
            </a:r>
            <a:r>
              <a:rPr lang="id-ID" sz="2000" b="1" dirty="0"/>
              <a:t>an Pelaksanaan Kontrak</a:t>
            </a:r>
          </a:p>
          <a:p>
            <a:pPr marL="342900" indent="-342900" algn="just">
              <a:buFontTx/>
              <a:buAutoNum type="arabicPeriod"/>
              <a:defRPr/>
            </a:pPr>
            <a:r>
              <a:rPr lang="id-ID" sz="2000" b="1" dirty="0"/>
              <a:t>Melaporkan </a:t>
            </a:r>
            <a:r>
              <a:rPr lang="en-US" altLang="id-ID" sz="2000" b="1" dirty="0" err="1"/>
              <a:t>Pelaksanaan</a:t>
            </a:r>
            <a:r>
              <a:rPr lang="en-US" altLang="id-ID" sz="2000" b="1" dirty="0"/>
              <a:t>/</a:t>
            </a:r>
            <a:r>
              <a:rPr lang="en-US" altLang="id-ID" sz="2000" b="1" dirty="0" err="1"/>
              <a:t>Penyelesaian</a:t>
            </a:r>
            <a:r>
              <a:rPr lang="en-US" altLang="id-ID" sz="2000" b="1" dirty="0"/>
              <a:t> Pengadaan </a:t>
            </a:r>
            <a:r>
              <a:rPr lang="en-US" altLang="id-ID" sz="2000" b="1" dirty="0" err="1"/>
              <a:t>Barang</a:t>
            </a:r>
            <a:r>
              <a:rPr lang="en-US" altLang="id-ID" sz="2000" b="1" dirty="0"/>
              <a:t>/</a:t>
            </a:r>
            <a:r>
              <a:rPr lang="en-US" altLang="id-ID" sz="2000" b="1" dirty="0" err="1"/>
              <a:t>Jasa</a:t>
            </a:r>
            <a:r>
              <a:rPr lang="en-US" altLang="id-ID" sz="2000" b="1" dirty="0"/>
              <a:t>  </a:t>
            </a:r>
            <a:r>
              <a:rPr lang="en-US" altLang="id-ID" sz="2000" b="1" dirty="0" err="1"/>
              <a:t>kepada</a:t>
            </a:r>
            <a:r>
              <a:rPr lang="en-US" altLang="id-ID" sz="2000" b="1" dirty="0"/>
              <a:t> PA/KPA</a:t>
            </a:r>
            <a:endParaRPr lang="id-ID" sz="2000" b="1" dirty="0"/>
          </a:p>
          <a:p>
            <a:pPr marL="342900" indent="-342900" algn="just">
              <a:buFontTx/>
              <a:buAutoNum type="arabicPeriod"/>
              <a:defRPr/>
            </a:pPr>
            <a:r>
              <a:rPr lang="id-ID" sz="2000" b="1" dirty="0"/>
              <a:t>Menyerahkan hasil pekerjaan </a:t>
            </a:r>
            <a:r>
              <a:rPr lang="en-US" altLang="id-ID" sz="2000" b="1" dirty="0" err="1"/>
              <a:t>pengadaan</a:t>
            </a:r>
            <a:r>
              <a:rPr lang="en-US" altLang="id-ID" sz="2000" b="1" dirty="0"/>
              <a:t> </a:t>
            </a:r>
            <a:r>
              <a:rPr lang="id-ID" altLang="id-ID" sz="2000" b="1" dirty="0"/>
              <a:t>barang/jasa </a:t>
            </a:r>
            <a:r>
              <a:rPr lang="en-US" altLang="id-ID" sz="2000" b="1" dirty="0" err="1"/>
              <a:t>kepada</a:t>
            </a:r>
            <a:r>
              <a:rPr lang="en-US" altLang="id-ID" sz="2000" b="1" dirty="0"/>
              <a:t> PA/KPA</a:t>
            </a:r>
            <a:r>
              <a:rPr lang="id-ID" altLang="id-ID" sz="2000" b="1" dirty="0"/>
              <a:t> dengan BA Penyerahan</a:t>
            </a:r>
            <a:endParaRPr lang="en-US" altLang="id-ID" sz="2000" b="1" dirty="0"/>
          </a:p>
          <a:p>
            <a:pPr marL="342900" indent="-342900" algn="just">
              <a:buFontTx/>
              <a:buAutoNum type="arabicPeriod"/>
              <a:defRPr/>
            </a:pPr>
            <a:r>
              <a:rPr lang="id-ID" sz="2000" b="1" dirty="0"/>
              <a:t>Menyimpan </a:t>
            </a:r>
            <a:r>
              <a:rPr lang="en-US" altLang="id-ID" sz="2000" b="1" dirty="0" err="1"/>
              <a:t>dan</a:t>
            </a:r>
            <a:r>
              <a:rPr lang="en-US" altLang="id-ID" sz="2000" b="1" dirty="0"/>
              <a:t> men</a:t>
            </a:r>
            <a:r>
              <a:rPr lang="id-ID" altLang="id-ID" sz="2000" b="1" dirty="0"/>
              <a:t>	</a:t>
            </a:r>
            <a:r>
              <a:rPr lang="en-US" altLang="id-ID" sz="2000" b="1" dirty="0" err="1"/>
              <a:t>jaga</a:t>
            </a:r>
            <a:r>
              <a:rPr lang="en-US" altLang="id-ID" sz="2000" b="1" dirty="0"/>
              <a:t> </a:t>
            </a:r>
            <a:r>
              <a:rPr lang="id-ID" sz="2000" b="1" dirty="0"/>
              <a:t>seluruh dokumen pelaksanaan </a:t>
            </a:r>
            <a:r>
              <a:rPr lang="en-US" altLang="id-ID" sz="2000" b="1" dirty="0" err="1"/>
              <a:t>pengadaan</a:t>
            </a:r>
            <a:r>
              <a:rPr lang="en-US" altLang="id-ID" sz="2000" b="1" dirty="0"/>
              <a:t> </a:t>
            </a:r>
            <a:r>
              <a:rPr lang="en-US" altLang="id-ID" sz="2000" b="1" dirty="0" err="1"/>
              <a:t>Barang</a:t>
            </a:r>
            <a:r>
              <a:rPr lang="en-US" altLang="id-ID" sz="2000" b="1" dirty="0"/>
              <a:t>/</a:t>
            </a:r>
            <a:r>
              <a:rPr lang="en-US" altLang="id-ID" sz="2000" b="1" dirty="0" err="1"/>
              <a:t>Jasa</a:t>
            </a:r>
            <a:endParaRPr lang="en-US" altLang="id-ID" sz="2000" b="1" dirty="0"/>
          </a:p>
          <a:p>
            <a:pPr marL="342900" indent="-342900" algn="just">
              <a:buFontTx/>
              <a:buAutoNum type="arabicPeriod"/>
              <a:defRPr/>
            </a:pPr>
            <a:r>
              <a:rPr lang="en-US" altLang="id-ID" sz="2000" b="1" dirty="0" err="1"/>
              <a:t>Mengusulkan</a:t>
            </a:r>
            <a:r>
              <a:rPr lang="en-US" altLang="id-ID" sz="2000" b="1" dirty="0"/>
              <a:t> </a:t>
            </a:r>
            <a:r>
              <a:rPr lang="en-US" altLang="id-ID" sz="2000" b="1" dirty="0" err="1"/>
              <a:t>kepada</a:t>
            </a:r>
            <a:r>
              <a:rPr lang="en-US" altLang="id-ID" sz="2000" b="1" dirty="0"/>
              <a:t> PA/KPA </a:t>
            </a:r>
            <a:r>
              <a:rPr lang="en-US" altLang="id-ID" sz="2000" b="1" dirty="0" err="1"/>
              <a:t>perubahan</a:t>
            </a:r>
            <a:r>
              <a:rPr lang="en-US" altLang="id-ID" sz="2000" b="1" dirty="0"/>
              <a:t> </a:t>
            </a:r>
            <a:r>
              <a:rPr lang="en-US" altLang="id-ID" sz="2000" b="1" dirty="0" err="1"/>
              <a:t>paket</a:t>
            </a:r>
            <a:r>
              <a:rPr lang="en-US" altLang="id-ID" sz="2000" b="1" dirty="0"/>
              <a:t> </a:t>
            </a:r>
            <a:r>
              <a:rPr lang="en-US" altLang="id-ID" sz="2000" b="1" dirty="0" err="1"/>
              <a:t>dan</a:t>
            </a:r>
            <a:r>
              <a:rPr lang="en-US" altLang="id-ID" sz="2000" b="1" dirty="0"/>
              <a:t> </a:t>
            </a:r>
            <a:r>
              <a:rPr lang="en-US" altLang="id-ID" sz="2000" b="1" dirty="0" err="1"/>
              <a:t>jadwal</a:t>
            </a:r>
            <a:r>
              <a:rPr lang="en-US" altLang="id-ID" sz="2000" b="1" dirty="0"/>
              <a:t> </a:t>
            </a:r>
            <a:r>
              <a:rPr lang="en-US" altLang="id-ID" sz="2000" b="1" dirty="0" err="1"/>
              <a:t>kegiatan</a:t>
            </a:r>
            <a:r>
              <a:rPr lang="id-ID" altLang="id-ID" sz="2000" b="1" dirty="0"/>
              <a:t> pengadaan</a:t>
            </a:r>
          </a:p>
          <a:p>
            <a:pPr marL="342900" indent="-342900" algn="just">
              <a:buFontTx/>
              <a:buAutoNum type="arabicPeriod"/>
              <a:defRPr/>
            </a:pPr>
            <a:r>
              <a:rPr lang="id-ID" altLang="id-ID" sz="2000" b="1" dirty="0"/>
              <a:t>Menetapkan besaran uang muka yang akan dibayarkan kepada penyedia</a:t>
            </a:r>
            <a:endParaRPr lang="en-US" altLang="id-ID" sz="2000" b="1" dirty="0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BEBCD9E8-C826-4C26-9A0C-A00C943A9FA0}"/>
              </a:ext>
            </a:extLst>
          </p:cNvPr>
          <p:cNvSpPr/>
          <p:nvPr/>
        </p:nvSpPr>
        <p:spPr>
          <a:xfrm>
            <a:off x="2268746" y="3722234"/>
            <a:ext cx="496257" cy="5232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09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310</TotalTime>
  <Words>481</Words>
  <Application>Microsoft Office PowerPoint</Application>
  <PresentationFormat>Widescreen</PresentationFormat>
  <Paragraphs>93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Adobe Garamond Pro Bold</vt:lpstr>
      <vt:lpstr>AR DARLING</vt:lpstr>
      <vt:lpstr>Arial</vt:lpstr>
      <vt:lpstr>Tw Cen MT</vt:lpstr>
      <vt:lpstr>Droplet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 AIO</dc:creator>
  <cp:lastModifiedBy>hp</cp:lastModifiedBy>
  <cp:revision>27</cp:revision>
  <dcterms:created xsi:type="dcterms:W3CDTF">2018-01-09T08:51:05Z</dcterms:created>
  <dcterms:modified xsi:type="dcterms:W3CDTF">2018-01-09T16:35:01Z</dcterms:modified>
</cp:coreProperties>
</file>